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4" r:id="rId6"/>
    <p:sldMasterId id="2147483686" r:id="rId7"/>
    <p:sldMasterId id="2147483700" r:id="rId8"/>
    <p:sldMasterId id="2147483714" r:id="rId9"/>
    <p:sldMasterId id="2147483728" r:id="rId10"/>
    <p:sldMasterId id="2147483742" r:id="rId11"/>
  </p:sldMasterIdLst>
  <p:notesMasterIdLst>
    <p:notesMasterId r:id="rId38"/>
  </p:notesMasterIdLst>
  <p:sldIdLst>
    <p:sldId id="256" r:id="rId12"/>
    <p:sldId id="397" r:id="rId13"/>
    <p:sldId id="440" r:id="rId14"/>
    <p:sldId id="438" r:id="rId15"/>
    <p:sldId id="439" r:id="rId16"/>
    <p:sldId id="434" r:id="rId17"/>
    <p:sldId id="426" r:id="rId18"/>
    <p:sldId id="428" r:id="rId19"/>
    <p:sldId id="429" r:id="rId20"/>
    <p:sldId id="437" r:id="rId21"/>
    <p:sldId id="430" r:id="rId22"/>
    <p:sldId id="414" r:id="rId23"/>
    <p:sldId id="431" r:id="rId24"/>
    <p:sldId id="363" r:id="rId25"/>
    <p:sldId id="416" r:id="rId26"/>
    <p:sldId id="432" r:id="rId27"/>
    <p:sldId id="436" r:id="rId28"/>
    <p:sldId id="412" r:id="rId29"/>
    <p:sldId id="399" r:id="rId30"/>
    <p:sldId id="401" r:id="rId31"/>
    <p:sldId id="422" r:id="rId32"/>
    <p:sldId id="366" r:id="rId33"/>
    <p:sldId id="407" r:id="rId34"/>
    <p:sldId id="408" r:id="rId35"/>
    <p:sldId id="423" r:id="rId36"/>
    <p:sldId id="40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saretti, Joe (MCSS)" initials="JP" lastIdx="3" clrIdx="0"/>
  <p:cmAuthor id="7" name="Khan, Sahil (MCSS)" initials="KS(" lastIdx="1" clrIdx="7"/>
  <p:cmAuthor id="1" name="Chevalier, Carmen (CSS)" initials="CC(" lastIdx="17" clrIdx="1"/>
  <p:cmAuthor id="8" name="Chilvers, Ashley (MCSS)" initials="CA(" lastIdx="3" clrIdx="8">
    <p:extLst/>
  </p:cmAuthor>
  <p:cmAuthor id="2" name="Burnett, Monique (CSS)" initials="BM(" lastIdx="8" clrIdx="2"/>
  <p:cmAuthor id="9" name="Corey, Bonnie (MCYS)" initials="CB(" lastIdx="3" clrIdx="9"/>
  <p:cmAuthor id="3" name="Shackleton, Michael (MCSS)" initials="MNS" lastIdx="1" clrIdx="3"/>
  <p:cmAuthor id="10" name="Cook, Colleen (MCSS)" initials="CC" lastIdx="2" clrIdx="10"/>
  <p:cmAuthor id="4" name="Mercer, Imogen (MCSS)" initials="MI(" lastIdx="20" clrIdx="4"/>
  <p:cmAuthor id="5" name="Khan, Sahil (MCSS)" initials="KS" lastIdx="1" clrIdx="5"/>
  <p:cmAuthor id="6" name="Burnett, Monique (MCSS)" initials="B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F05A2A"/>
    <a:srgbClr val="FFFF00"/>
    <a:srgbClr val="57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1AB5A-614F-4D92-BC32-613CB22EE9C1}" v="128" dt="2018-06-27T18:01:10.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1937" autoAdjust="0"/>
  </p:normalViewPr>
  <p:slideViewPr>
    <p:cSldViewPr>
      <p:cViewPr varScale="1">
        <p:scale>
          <a:sx n="81" d="100"/>
          <a:sy n="81" d="100"/>
        </p:scale>
        <p:origin x="-1464"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2454"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 Bonnet" userId="b0fa89803b6be702" providerId="LiveId" clId="{8F91AB5A-614F-4D92-BC32-613CB22EE9C1}"/>
    <pc:docChg chg="undo custSel modSld">
      <pc:chgData name="Dimitri Bonnet" userId="b0fa89803b6be702" providerId="LiveId" clId="{8F91AB5A-614F-4D92-BC32-613CB22EE9C1}" dt="2018-06-27T18:01:10.973" v="127" actId="14100"/>
      <pc:docMkLst>
        <pc:docMk/>
      </pc:docMkLst>
      <pc:sldChg chg="modSp">
        <pc:chgData name="Dimitri Bonnet" userId="b0fa89803b6be702" providerId="LiveId" clId="{8F91AB5A-614F-4D92-BC32-613CB22EE9C1}" dt="2018-06-27T17:34:57.405" v="41" actId="27636"/>
        <pc:sldMkLst>
          <pc:docMk/>
          <pc:sldMk cId="1736340782" sldId="256"/>
        </pc:sldMkLst>
        <pc:spChg chg="mod">
          <ac:chgData name="Dimitri Bonnet" userId="b0fa89803b6be702" providerId="LiveId" clId="{8F91AB5A-614F-4D92-BC32-613CB22EE9C1}" dt="2018-06-27T17:34:57.405" v="41" actId="27636"/>
          <ac:spMkLst>
            <pc:docMk/>
            <pc:sldMk cId="1736340782" sldId="256"/>
            <ac:spMk id="2" creationId="{00000000-0000-0000-0000-000000000000}"/>
          </ac:spMkLst>
        </pc:spChg>
      </pc:sldChg>
      <pc:sldChg chg="modSp">
        <pc:chgData name="Dimitri Bonnet" userId="b0fa89803b6be702" providerId="LiveId" clId="{8F91AB5A-614F-4D92-BC32-613CB22EE9C1}" dt="2018-06-27T18:01:10.973" v="127" actId="14100"/>
        <pc:sldMkLst>
          <pc:docMk/>
          <pc:sldMk cId="1572044364" sldId="366"/>
        </pc:sldMkLst>
        <pc:cxnChg chg="mod">
          <ac:chgData name="Dimitri Bonnet" userId="b0fa89803b6be702" providerId="LiveId" clId="{8F91AB5A-614F-4D92-BC32-613CB22EE9C1}" dt="2018-06-27T18:01:10.973" v="127" actId="14100"/>
          <ac:cxnSpMkLst>
            <pc:docMk/>
            <pc:sldMk cId="1572044364" sldId="366"/>
            <ac:cxnSpMk id="8" creationId="{00000000-0000-0000-0000-000000000000}"/>
          </ac:cxnSpMkLst>
        </pc:cxnChg>
      </pc:sldChg>
      <pc:sldChg chg="modSp">
        <pc:chgData name="Dimitri Bonnet" userId="b0fa89803b6be702" providerId="LiveId" clId="{8F91AB5A-614F-4D92-BC32-613CB22EE9C1}" dt="2018-06-27T17:58:28.592" v="126" actId="20577"/>
        <pc:sldMkLst>
          <pc:docMk/>
          <pc:sldMk cId="4162801669" sldId="399"/>
        </pc:sldMkLst>
        <pc:spChg chg="mod">
          <ac:chgData name="Dimitri Bonnet" userId="b0fa89803b6be702" providerId="LiveId" clId="{8F91AB5A-614F-4D92-BC32-613CB22EE9C1}" dt="2018-06-27T17:58:28.592" v="126" actId="20577"/>
          <ac:spMkLst>
            <pc:docMk/>
            <pc:sldMk cId="4162801669" sldId="399"/>
            <ac:spMk id="2" creationId="{00000000-0000-0000-0000-000000000000}"/>
          </ac:spMkLst>
        </pc:spChg>
      </pc:sldChg>
      <pc:sldChg chg="modSp">
        <pc:chgData name="Dimitri Bonnet" userId="b0fa89803b6be702" providerId="LiveId" clId="{8F91AB5A-614F-4D92-BC32-613CB22EE9C1}" dt="2018-06-27T17:43:06.672" v="90" actId="20577"/>
        <pc:sldMkLst>
          <pc:docMk/>
          <pc:sldMk cId="27867944" sldId="428"/>
        </pc:sldMkLst>
        <pc:spChg chg="mod">
          <ac:chgData name="Dimitri Bonnet" userId="b0fa89803b6be702" providerId="LiveId" clId="{8F91AB5A-614F-4D92-BC32-613CB22EE9C1}" dt="2018-06-27T17:43:06.672" v="90" actId="20577"/>
          <ac:spMkLst>
            <pc:docMk/>
            <pc:sldMk cId="27867944" sldId="428"/>
            <ac:spMk id="2" creationId="{00000000-0000-0000-0000-000000000000}"/>
          </ac:spMkLst>
        </pc:spChg>
      </pc:sldChg>
      <pc:sldChg chg="modSp">
        <pc:chgData name="Dimitri Bonnet" userId="b0fa89803b6be702" providerId="LiveId" clId="{8F91AB5A-614F-4D92-BC32-613CB22EE9C1}" dt="2018-06-27T17:54:40.962" v="118" actId="6549"/>
        <pc:sldMkLst>
          <pc:docMk/>
          <pc:sldMk cId="2624907893" sldId="431"/>
        </pc:sldMkLst>
        <pc:spChg chg="mod">
          <ac:chgData name="Dimitri Bonnet" userId="b0fa89803b6be702" providerId="LiveId" clId="{8F91AB5A-614F-4D92-BC32-613CB22EE9C1}" dt="2018-06-27T17:54:40.962" v="118" actId="6549"/>
          <ac:spMkLst>
            <pc:docMk/>
            <pc:sldMk cId="2624907893" sldId="431"/>
            <ac:spMk id="6" creationId="{00000000-0000-0000-0000-000000000000}"/>
          </ac:spMkLst>
        </pc:spChg>
      </pc:sldChg>
      <pc:sldChg chg="modSp">
        <pc:chgData name="Dimitri Bonnet" userId="b0fa89803b6be702" providerId="LiveId" clId="{8F91AB5A-614F-4D92-BC32-613CB22EE9C1}" dt="2018-06-27T17:56:32.612" v="122" actId="20577"/>
        <pc:sldMkLst>
          <pc:docMk/>
          <pc:sldMk cId="2140413347" sldId="432"/>
        </pc:sldMkLst>
        <pc:spChg chg="mod">
          <ac:chgData name="Dimitri Bonnet" userId="b0fa89803b6be702" providerId="LiveId" clId="{8F91AB5A-614F-4D92-BC32-613CB22EE9C1}" dt="2018-06-27T17:56:32.612" v="122" actId="20577"/>
          <ac:spMkLst>
            <pc:docMk/>
            <pc:sldMk cId="2140413347" sldId="432"/>
            <ac:spMk id="2" creationId="{00000000-0000-0000-0000-000000000000}"/>
          </ac:spMkLst>
        </pc:spChg>
      </pc:sldChg>
      <pc:sldChg chg="modSp">
        <pc:chgData name="Dimitri Bonnet" userId="b0fa89803b6be702" providerId="LiveId" clId="{8F91AB5A-614F-4D92-BC32-613CB22EE9C1}" dt="2018-06-27T17:39:38.921" v="68" actId="14100"/>
        <pc:sldMkLst>
          <pc:docMk/>
          <pc:sldMk cId="3872422001" sldId="434"/>
        </pc:sldMkLst>
        <pc:spChg chg="mod">
          <ac:chgData name="Dimitri Bonnet" userId="b0fa89803b6be702" providerId="LiveId" clId="{8F91AB5A-614F-4D92-BC32-613CB22EE9C1}" dt="2018-06-27T17:39:02.045" v="52" actId="1035"/>
          <ac:spMkLst>
            <pc:docMk/>
            <pc:sldMk cId="3872422001" sldId="434"/>
            <ac:spMk id="2" creationId="{00000000-0000-0000-0000-000000000000}"/>
          </ac:spMkLst>
        </pc:spChg>
        <pc:spChg chg="mod">
          <ac:chgData name="Dimitri Bonnet" userId="b0fa89803b6be702" providerId="LiveId" clId="{8F91AB5A-614F-4D92-BC32-613CB22EE9C1}" dt="2018-06-27T17:39:02.045" v="52" actId="1035"/>
          <ac:spMkLst>
            <pc:docMk/>
            <pc:sldMk cId="3872422001" sldId="434"/>
            <ac:spMk id="26" creationId="{00000000-0000-0000-0000-000000000000}"/>
          </ac:spMkLst>
        </pc:spChg>
        <pc:spChg chg="mod">
          <ac:chgData name="Dimitri Bonnet" userId="b0fa89803b6be702" providerId="LiveId" clId="{8F91AB5A-614F-4D92-BC32-613CB22EE9C1}" dt="2018-06-27T17:39:02.045" v="52" actId="1035"/>
          <ac:spMkLst>
            <pc:docMk/>
            <pc:sldMk cId="3872422001" sldId="434"/>
            <ac:spMk id="29" creationId="{00000000-0000-0000-0000-000000000000}"/>
          </ac:spMkLst>
        </pc:spChg>
        <pc:spChg chg="mod">
          <ac:chgData name="Dimitri Bonnet" userId="b0fa89803b6be702" providerId="LiveId" clId="{8F91AB5A-614F-4D92-BC32-613CB22EE9C1}" dt="2018-06-27T17:39:02.045" v="52" actId="1035"/>
          <ac:spMkLst>
            <pc:docMk/>
            <pc:sldMk cId="3872422001" sldId="434"/>
            <ac:spMk id="30" creationId="{00000000-0000-0000-0000-000000000000}"/>
          </ac:spMkLst>
        </pc:spChg>
        <pc:spChg chg="mod">
          <ac:chgData name="Dimitri Bonnet" userId="b0fa89803b6be702" providerId="LiveId" clId="{8F91AB5A-614F-4D92-BC32-613CB22EE9C1}" dt="2018-06-27T17:39:02.045" v="52" actId="1035"/>
          <ac:spMkLst>
            <pc:docMk/>
            <pc:sldMk cId="3872422001" sldId="434"/>
            <ac:spMk id="33" creationId="{00000000-0000-0000-0000-000000000000}"/>
          </ac:spMkLst>
        </pc:spChg>
        <pc:spChg chg="mod">
          <ac:chgData name="Dimitri Bonnet" userId="b0fa89803b6be702" providerId="LiveId" clId="{8F91AB5A-614F-4D92-BC32-613CB22EE9C1}" dt="2018-06-27T17:39:02.045" v="52" actId="1035"/>
          <ac:spMkLst>
            <pc:docMk/>
            <pc:sldMk cId="3872422001" sldId="434"/>
            <ac:spMk id="36" creationId="{00000000-0000-0000-0000-000000000000}"/>
          </ac:spMkLst>
        </pc:spChg>
        <pc:spChg chg="mod">
          <ac:chgData name="Dimitri Bonnet" userId="b0fa89803b6be702" providerId="LiveId" clId="{8F91AB5A-614F-4D92-BC32-613CB22EE9C1}" dt="2018-06-27T17:39:02.045" v="52" actId="1035"/>
          <ac:spMkLst>
            <pc:docMk/>
            <pc:sldMk cId="3872422001" sldId="434"/>
            <ac:spMk id="37" creationId="{00000000-0000-0000-0000-000000000000}"/>
          </ac:spMkLst>
        </pc:spChg>
        <pc:spChg chg="mod">
          <ac:chgData name="Dimitri Bonnet" userId="b0fa89803b6be702" providerId="LiveId" clId="{8F91AB5A-614F-4D92-BC32-613CB22EE9C1}" dt="2018-06-27T17:39:02.045" v="52" actId="1035"/>
          <ac:spMkLst>
            <pc:docMk/>
            <pc:sldMk cId="3872422001" sldId="434"/>
            <ac:spMk id="38" creationId="{00000000-0000-0000-0000-000000000000}"/>
          </ac:spMkLst>
        </pc:spChg>
        <pc:spChg chg="mod">
          <ac:chgData name="Dimitri Bonnet" userId="b0fa89803b6be702" providerId="LiveId" clId="{8F91AB5A-614F-4D92-BC32-613CB22EE9C1}" dt="2018-06-27T17:39:02.045" v="52" actId="1035"/>
          <ac:spMkLst>
            <pc:docMk/>
            <pc:sldMk cId="3872422001" sldId="434"/>
            <ac:spMk id="39" creationId="{00000000-0000-0000-0000-000000000000}"/>
          </ac:spMkLst>
        </pc:spChg>
        <pc:spChg chg="mod">
          <ac:chgData name="Dimitri Bonnet" userId="b0fa89803b6be702" providerId="LiveId" clId="{8F91AB5A-614F-4D92-BC32-613CB22EE9C1}" dt="2018-06-27T17:39:02.045" v="52" actId="1035"/>
          <ac:spMkLst>
            <pc:docMk/>
            <pc:sldMk cId="3872422001" sldId="434"/>
            <ac:spMk id="40" creationId="{00000000-0000-0000-0000-000000000000}"/>
          </ac:spMkLst>
        </pc:spChg>
        <pc:spChg chg="mod">
          <ac:chgData name="Dimitri Bonnet" userId="b0fa89803b6be702" providerId="LiveId" clId="{8F91AB5A-614F-4D92-BC32-613CB22EE9C1}" dt="2018-06-27T17:39:02.045" v="52" actId="1035"/>
          <ac:spMkLst>
            <pc:docMk/>
            <pc:sldMk cId="3872422001" sldId="434"/>
            <ac:spMk id="41" creationId="{00000000-0000-0000-0000-000000000000}"/>
          </ac:spMkLst>
        </pc:spChg>
        <pc:spChg chg="mod">
          <ac:chgData name="Dimitri Bonnet" userId="b0fa89803b6be702" providerId="LiveId" clId="{8F91AB5A-614F-4D92-BC32-613CB22EE9C1}" dt="2018-06-27T17:39:02.045" v="52" actId="1035"/>
          <ac:spMkLst>
            <pc:docMk/>
            <pc:sldMk cId="3872422001" sldId="434"/>
            <ac:spMk id="42" creationId="{00000000-0000-0000-0000-000000000000}"/>
          </ac:spMkLst>
        </pc:spChg>
        <pc:spChg chg="mod">
          <ac:chgData name="Dimitri Bonnet" userId="b0fa89803b6be702" providerId="LiveId" clId="{8F91AB5A-614F-4D92-BC32-613CB22EE9C1}" dt="2018-06-27T17:39:02.045" v="52" actId="1035"/>
          <ac:spMkLst>
            <pc:docMk/>
            <pc:sldMk cId="3872422001" sldId="434"/>
            <ac:spMk id="43" creationId="{00000000-0000-0000-0000-000000000000}"/>
          </ac:spMkLst>
        </pc:spChg>
        <pc:spChg chg="mod">
          <ac:chgData name="Dimitri Bonnet" userId="b0fa89803b6be702" providerId="LiveId" clId="{8F91AB5A-614F-4D92-BC32-613CB22EE9C1}" dt="2018-06-27T17:39:02.045" v="52" actId="1035"/>
          <ac:spMkLst>
            <pc:docMk/>
            <pc:sldMk cId="3872422001" sldId="434"/>
            <ac:spMk id="44" creationId="{00000000-0000-0000-0000-000000000000}"/>
          </ac:spMkLst>
        </pc:spChg>
        <pc:spChg chg="mod">
          <ac:chgData name="Dimitri Bonnet" userId="b0fa89803b6be702" providerId="LiveId" clId="{8F91AB5A-614F-4D92-BC32-613CB22EE9C1}" dt="2018-06-27T17:39:02.045" v="52" actId="1035"/>
          <ac:spMkLst>
            <pc:docMk/>
            <pc:sldMk cId="3872422001" sldId="434"/>
            <ac:spMk id="46" creationId="{00000000-0000-0000-0000-000000000000}"/>
          </ac:spMkLst>
        </pc:spChg>
        <pc:spChg chg="mod">
          <ac:chgData name="Dimitri Bonnet" userId="b0fa89803b6be702" providerId="LiveId" clId="{8F91AB5A-614F-4D92-BC32-613CB22EE9C1}" dt="2018-06-27T17:39:02.045" v="52" actId="1035"/>
          <ac:spMkLst>
            <pc:docMk/>
            <pc:sldMk cId="3872422001" sldId="434"/>
            <ac:spMk id="48" creationId="{00000000-0000-0000-0000-000000000000}"/>
          </ac:spMkLst>
        </pc:spChg>
        <pc:spChg chg="mod">
          <ac:chgData name="Dimitri Bonnet" userId="b0fa89803b6be702" providerId="LiveId" clId="{8F91AB5A-614F-4D92-BC32-613CB22EE9C1}" dt="2018-06-27T17:39:02.045" v="52" actId="1035"/>
          <ac:spMkLst>
            <pc:docMk/>
            <pc:sldMk cId="3872422001" sldId="434"/>
            <ac:spMk id="52" creationId="{00000000-0000-0000-0000-000000000000}"/>
          </ac:spMkLst>
        </pc:spChg>
        <pc:spChg chg="mod">
          <ac:chgData name="Dimitri Bonnet" userId="b0fa89803b6be702" providerId="LiveId" clId="{8F91AB5A-614F-4D92-BC32-613CB22EE9C1}" dt="2018-06-27T17:39:02.045" v="52" actId="1035"/>
          <ac:spMkLst>
            <pc:docMk/>
            <pc:sldMk cId="3872422001" sldId="434"/>
            <ac:spMk id="54" creationId="{00000000-0000-0000-0000-000000000000}"/>
          </ac:spMkLst>
        </pc:spChg>
        <pc:spChg chg="mod">
          <ac:chgData name="Dimitri Bonnet" userId="b0fa89803b6be702" providerId="LiveId" clId="{8F91AB5A-614F-4D92-BC32-613CB22EE9C1}" dt="2018-06-27T17:39:02.045" v="52" actId="1035"/>
          <ac:spMkLst>
            <pc:docMk/>
            <pc:sldMk cId="3872422001" sldId="434"/>
            <ac:spMk id="60" creationId="{00000000-0000-0000-0000-000000000000}"/>
          </ac:spMkLst>
        </pc:spChg>
        <pc:spChg chg="mod">
          <ac:chgData name="Dimitri Bonnet" userId="b0fa89803b6be702" providerId="LiveId" clId="{8F91AB5A-614F-4D92-BC32-613CB22EE9C1}" dt="2018-06-27T17:39:02.045" v="52" actId="1035"/>
          <ac:spMkLst>
            <pc:docMk/>
            <pc:sldMk cId="3872422001" sldId="434"/>
            <ac:spMk id="66" creationId="{00000000-0000-0000-0000-000000000000}"/>
          </ac:spMkLst>
        </pc:spChg>
        <pc:spChg chg="mod">
          <ac:chgData name="Dimitri Bonnet" userId="b0fa89803b6be702" providerId="LiveId" clId="{8F91AB5A-614F-4D92-BC32-613CB22EE9C1}" dt="2018-06-27T17:39:02.045" v="52" actId="1035"/>
          <ac:spMkLst>
            <pc:docMk/>
            <pc:sldMk cId="3872422001" sldId="434"/>
            <ac:spMk id="68" creationId="{00000000-0000-0000-0000-000000000000}"/>
          </ac:spMkLst>
        </pc:spChg>
        <pc:spChg chg="mod">
          <ac:chgData name="Dimitri Bonnet" userId="b0fa89803b6be702" providerId="LiveId" clId="{8F91AB5A-614F-4D92-BC32-613CB22EE9C1}" dt="2018-06-27T17:39:02.045" v="52" actId="1035"/>
          <ac:spMkLst>
            <pc:docMk/>
            <pc:sldMk cId="3872422001" sldId="434"/>
            <ac:spMk id="69" creationId="{00000000-0000-0000-0000-000000000000}"/>
          </ac:spMkLst>
        </pc:spChg>
        <pc:spChg chg="mod">
          <ac:chgData name="Dimitri Bonnet" userId="b0fa89803b6be702" providerId="LiveId" clId="{8F91AB5A-614F-4D92-BC32-613CB22EE9C1}" dt="2018-06-27T17:39:27.362" v="61" actId="14100"/>
          <ac:spMkLst>
            <pc:docMk/>
            <pc:sldMk cId="3872422001" sldId="434"/>
            <ac:spMk id="70" creationId="{00000000-0000-0000-0000-000000000000}"/>
          </ac:spMkLst>
        </pc:spChg>
        <pc:spChg chg="mod">
          <ac:chgData name="Dimitri Bonnet" userId="b0fa89803b6be702" providerId="LiveId" clId="{8F91AB5A-614F-4D92-BC32-613CB22EE9C1}" dt="2018-06-27T17:39:25.011" v="60" actId="14100"/>
          <ac:spMkLst>
            <pc:docMk/>
            <pc:sldMk cId="3872422001" sldId="434"/>
            <ac:spMk id="71" creationId="{00000000-0000-0000-0000-000000000000}"/>
          </ac:spMkLst>
        </pc:spChg>
        <pc:spChg chg="mod">
          <ac:chgData name="Dimitri Bonnet" userId="b0fa89803b6be702" providerId="LiveId" clId="{8F91AB5A-614F-4D92-BC32-613CB22EE9C1}" dt="2018-06-27T17:39:30.753" v="64" actId="20577"/>
          <ac:spMkLst>
            <pc:docMk/>
            <pc:sldMk cId="3872422001" sldId="434"/>
            <ac:spMk id="72" creationId="{00000000-0000-0000-0000-000000000000}"/>
          </ac:spMkLst>
        </pc:spChg>
        <pc:spChg chg="mod">
          <ac:chgData name="Dimitri Bonnet" userId="b0fa89803b6be702" providerId="LiveId" clId="{8F91AB5A-614F-4D92-BC32-613CB22EE9C1}" dt="2018-06-27T17:39:38.921" v="68" actId="14100"/>
          <ac:spMkLst>
            <pc:docMk/>
            <pc:sldMk cId="3872422001" sldId="434"/>
            <ac:spMk id="73" creationId="{00000000-0000-0000-0000-000000000000}"/>
          </ac:spMkLst>
        </pc:spChg>
        <pc:picChg chg="mod">
          <ac:chgData name="Dimitri Bonnet" userId="b0fa89803b6be702" providerId="LiveId" clId="{8F91AB5A-614F-4D92-BC32-613CB22EE9C1}" dt="2018-06-27T17:39:02.045" v="52" actId="1035"/>
          <ac:picMkLst>
            <pc:docMk/>
            <pc:sldMk cId="3872422001" sldId="434"/>
            <ac:picMk id="1028"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30"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32"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34"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36"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40"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48" creationId="{00000000-0000-0000-0000-000000000000}"/>
          </ac:picMkLst>
        </pc:picChg>
        <pc:picChg chg="mod">
          <ac:chgData name="Dimitri Bonnet" userId="b0fa89803b6be702" providerId="LiveId" clId="{8F91AB5A-614F-4D92-BC32-613CB22EE9C1}" dt="2018-06-27T17:39:02.045" v="52" actId="1035"/>
          <ac:picMkLst>
            <pc:docMk/>
            <pc:sldMk cId="3872422001" sldId="434"/>
            <ac:picMk id="1050" creationId="{00000000-0000-0000-0000-000000000000}"/>
          </ac:picMkLst>
        </pc:picChg>
        <pc:cxnChg chg="mod">
          <ac:chgData name="Dimitri Bonnet" userId="b0fa89803b6be702" providerId="LiveId" clId="{8F91AB5A-614F-4D92-BC32-613CB22EE9C1}" dt="2018-06-27T17:39:02.045" v="52" actId="1035"/>
          <ac:cxnSpMkLst>
            <pc:docMk/>
            <pc:sldMk cId="3872422001" sldId="434"/>
            <ac:cxnSpMk id="16" creationId="{00000000-0000-0000-0000-000000000000}"/>
          </ac:cxnSpMkLst>
        </pc:cxnChg>
        <pc:cxnChg chg="mod">
          <ac:chgData name="Dimitri Bonnet" userId="b0fa89803b6be702" providerId="LiveId" clId="{8F91AB5A-614F-4D92-BC32-613CB22EE9C1}" dt="2018-06-27T17:39:02.045" v="52" actId="1035"/>
          <ac:cxnSpMkLst>
            <pc:docMk/>
            <pc:sldMk cId="3872422001" sldId="434"/>
            <ac:cxnSpMk id="24" creationId="{00000000-0000-0000-0000-000000000000}"/>
          </ac:cxnSpMkLst>
        </pc:cxnChg>
      </pc:sldChg>
      <pc:sldChg chg="modSp">
        <pc:chgData name="Dimitri Bonnet" userId="b0fa89803b6be702" providerId="LiveId" clId="{8F91AB5A-614F-4D92-BC32-613CB22EE9C1}" dt="2018-06-27T17:57:38.800" v="125" actId="20577"/>
        <pc:sldMkLst>
          <pc:docMk/>
          <pc:sldMk cId="3577892736" sldId="436"/>
        </pc:sldMkLst>
        <pc:spChg chg="mod">
          <ac:chgData name="Dimitri Bonnet" userId="b0fa89803b6be702" providerId="LiveId" clId="{8F91AB5A-614F-4D92-BC32-613CB22EE9C1}" dt="2018-06-27T17:57:11.342" v="124" actId="20577"/>
          <ac:spMkLst>
            <pc:docMk/>
            <pc:sldMk cId="3577892736" sldId="436"/>
            <ac:spMk id="33" creationId="{00000000-0000-0000-0000-000000000000}"/>
          </ac:spMkLst>
        </pc:spChg>
        <pc:graphicFrameChg chg="modGraphic">
          <ac:chgData name="Dimitri Bonnet" userId="b0fa89803b6be702" providerId="LiveId" clId="{8F91AB5A-614F-4D92-BC32-613CB22EE9C1}" dt="2018-06-27T17:57:38.800" v="125" actId="20577"/>
          <ac:graphicFrameMkLst>
            <pc:docMk/>
            <pc:sldMk cId="3577892736" sldId="436"/>
            <ac:graphicFrameMk id="2" creationId="{00000000-0000-0000-0000-000000000000}"/>
          </ac:graphicFrameMkLst>
        </pc:graphicFrameChg>
      </pc:sldChg>
      <pc:sldChg chg="modSp">
        <pc:chgData name="Dimitri Bonnet" userId="b0fa89803b6be702" providerId="LiveId" clId="{8F91AB5A-614F-4D92-BC32-613CB22EE9C1}" dt="2018-06-27T17:37:03.821" v="42" actId="1038"/>
        <pc:sldMkLst>
          <pc:docMk/>
          <pc:sldMk cId="4129767285" sldId="438"/>
        </pc:sldMkLst>
        <pc:spChg chg="mod">
          <ac:chgData name="Dimitri Bonnet" userId="b0fa89803b6be702" providerId="LiveId" clId="{8F91AB5A-614F-4D92-BC32-613CB22EE9C1}" dt="2018-06-27T17:37:03.821" v="42" actId="1038"/>
          <ac:spMkLst>
            <pc:docMk/>
            <pc:sldMk cId="4129767285" sldId="438"/>
            <ac:spMk id="7" creationId="{00000000-0000-0000-0000-000000000000}"/>
          </ac:spMkLst>
        </pc:spChg>
        <pc:spChg chg="mod">
          <ac:chgData name="Dimitri Bonnet" userId="b0fa89803b6be702" providerId="LiveId" clId="{8F91AB5A-614F-4D92-BC32-613CB22EE9C1}" dt="2018-06-27T17:37:03.821" v="42" actId="1038"/>
          <ac:spMkLst>
            <pc:docMk/>
            <pc:sldMk cId="4129767285" sldId="438"/>
            <ac:spMk id="20" creationId="{00000000-0000-0000-0000-000000000000}"/>
          </ac:spMkLst>
        </pc:spChg>
        <pc:spChg chg="mod">
          <ac:chgData name="Dimitri Bonnet" userId="b0fa89803b6be702" providerId="LiveId" clId="{8F91AB5A-614F-4D92-BC32-613CB22EE9C1}" dt="2018-06-27T17:37:03.821" v="42" actId="1038"/>
          <ac:spMkLst>
            <pc:docMk/>
            <pc:sldMk cId="4129767285" sldId="438"/>
            <ac:spMk id="21" creationId="{00000000-0000-0000-0000-000000000000}"/>
          </ac:spMkLst>
        </pc:spChg>
        <pc:spChg chg="mod">
          <ac:chgData name="Dimitri Bonnet" userId="b0fa89803b6be702" providerId="LiveId" clId="{8F91AB5A-614F-4D92-BC32-613CB22EE9C1}" dt="2018-06-27T17:37:03.821" v="42" actId="1038"/>
          <ac:spMkLst>
            <pc:docMk/>
            <pc:sldMk cId="4129767285" sldId="438"/>
            <ac:spMk id="22" creationId="{00000000-0000-0000-0000-000000000000}"/>
          </ac:spMkLst>
        </pc:spChg>
        <pc:spChg chg="mod">
          <ac:chgData name="Dimitri Bonnet" userId="b0fa89803b6be702" providerId="LiveId" clId="{8F91AB5A-614F-4D92-BC32-613CB22EE9C1}" dt="2018-06-27T17:37:03.821" v="42" actId="1038"/>
          <ac:spMkLst>
            <pc:docMk/>
            <pc:sldMk cId="4129767285" sldId="438"/>
            <ac:spMk id="23" creationId="{00000000-0000-0000-0000-000000000000}"/>
          </ac:spMkLst>
        </pc:spChg>
        <pc:cxnChg chg="mod">
          <ac:chgData name="Dimitri Bonnet" userId="b0fa89803b6be702" providerId="LiveId" clId="{8F91AB5A-614F-4D92-BC32-613CB22EE9C1}" dt="2018-06-27T17:37:03.821" v="42" actId="1038"/>
          <ac:cxnSpMkLst>
            <pc:docMk/>
            <pc:sldMk cId="4129767285" sldId="438"/>
            <ac:cxnSpMk id="25" creationId="{00000000-0000-0000-0000-000000000000}"/>
          </ac:cxnSpMkLst>
        </pc:cxnChg>
      </pc:sldChg>
      <pc:sldChg chg="modSp">
        <pc:chgData name="Dimitri Bonnet" userId="b0fa89803b6be702" providerId="LiveId" clId="{8F91AB5A-614F-4D92-BC32-613CB22EE9C1}" dt="2018-06-27T17:37:57.111" v="45" actId="20577"/>
        <pc:sldMkLst>
          <pc:docMk/>
          <pc:sldMk cId="963688130" sldId="439"/>
        </pc:sldMkLst>
        <pc:spChg chg="mod">
          <ac:chgData name="Dimitri Bonnet" userId="b0fa89803b6be702" providerId="LiveId" clId="{8F91AB5A-614F-4D92-BC32-613CB22EE9C1}" dt="2018-06-27T17:37:57.111" v="45" actId="20577"/>
          <ac:spMkLst>
            <pc:docMk/>
            <pc:sldMk cId="963688130" sldId="439"/>
            <ac:spMk id="1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DDF1C-3706-4770-85FD-697B04B87D7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C1AAB53A-4D82-4F24-9A4B-B314B2395E1F}">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fr-CA" sz="2400" b="0" dirty="0">
              <a:solidFill>
                <a:schemeClr val="tx1">
                  <a:lumMod val="75000"/>
                  <a:lumOff val="25000"/>
                </a:schemeClr>
              </a:solidFill>
            </a:rPr>
            <a:t>Cadre d’inspection de la conformité SPDI</a:t>
          </a:r>
        </a:p>
      </dgm:t>
    </dgm:pt>
    <dgm:pt modelId="{03DED0C7-A1FF-4B20-936A-B05B51C74862}" type="parTrans" cxnId="{8D6F3590-3507-4464-89D6-2FD2F79FE190}">
      <dgm:prSet/>
      <dgm:spPr/>
      <dgm:t>
        <a:bodyPr/>
        <a:lstStyle/>
        <a:p>
          <a:endParaRPr lang="en-CA"/>
        </a:p>
      </dgm:t>
    </dgm:pt>
    <dgm:pt modelId="{770FC0F0-E783-44D9-822A-00B606BFF567}" type="sibTrans" cxnId="{8D6F3590-3507-4464-89D6-2FD2F79FE190}">
      <dgm:prSet/>
      <dgm:spPr/>
      <dgm:t>
        <a:bodyPr/>
        <a:lstStyle/>
        <a:p>
          <a:endParaRPr lang="en-CA"/>
        </a:p>
      </dgm:t>
    </dgm:pt>
    <dgm:pt modelId="{3E165D7E-7D76-4AD0-8F9C-1F396F371595}">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fr-CA" sz="1600" b="0" dirty="0">
              <a:solidFill>
                <a:srgbClr val="57585A"/>
              </a:solidFill>
            </a:rPr>
            <a:t>Soutien à la conformité</a:t>
          </a:r>
        </a:p>
      </dgm:t>
    </dgm:pt>
    <dgm:pt modelId="{93E07D1F-B798-4599-9620-45E4430A78F9}" type="parTrans" cxnId="{637911E1-CBA4-4DC4-BC27-A86914FAF1A8}">
      <dgm:prSet/>
      <dgm:spPr/>
      <dgm:t>
        <a:bodyPr/>
        <a:lstStyle/>
        <a:p>
          <a:endParaRPr lang="en-CA"/>
        </a:p>
      </dgm:t>
    </dgm:pt>
    <dgm:pt modelId="{24CECBA3-86CC-4F37-BA58-171827AA4CF8}" type="sibTrans" cxnId="{637911E1-CBA4-4DC4-BC27-A86914FAF1A8}">
      <dgm:prSet/>
      <dgm:spPr/>
      <dgm:t>
        <a:bodyPr/>
        <a:lstStyle/>
        <a:p>
          <a:endParaRPr lang="en-CA"/>
        </a:p>
      </dgm:t>
    </dgm:pt>
    <dgm:pt modelId="{9275EA0A-F092-4432-83F3-7275007FC9AC}">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fr-CA" sz="1200" dirty="0">
              <a:solidFill>
                <a:schemeClr val="tx1">
                  <a:lumMod val="65000"/>
                  <a:lumOff val="35000"/>
                </a:schemeClr>
              </a:solidFill>
            </a:rPr>
            <a:t>L’objectif est de faire en sorte que les organismes de services se mettent en conformité </a:t>
          </a:r>
          <a:r>
            <a:rPr lang="fr-CA" sz="1200" u="sng" dirty="0">
              <a:solidFill>
                <a:schemeClr val="tx1">
                  <a:lumMod val="65000"/>
                  <a:lumOff val="35000"/>
                </a:schemeClr>
              </a:solidFill>
            </a:rPr>
            <a:t>avant</a:t>
          </a:r>
          <a:r>
            <a:rPr lang="fr-CA" sz="1200" dirty="0">
              <a:solidFill>
                <a:schemeClr val="tx1">
                  <a:lumMod val="65000"/>
                  <a:lumOff val="35000"/>
                </a:schemeClr>
              </a:solidFill>
            </a:rPr>
            <a:t> l’inspection.</a:t>
          </a:r>
        </a:p>
        <a:p>
          <a:endParaRPr lang="en-CA" sz="1200" dirty="0">
            <a:solidFill>
              <a:schemeClr val="tx1">
                <a:lumMod val="65000"/>
                <a:lumOff val="35000"/>
              </a:schemeClr>
            </a:solidFill>
          </a:endParaRPr>
        </a:p>
        <a:p>
          <a:r>
            <a:rPr lang="fr-CA" sz="1200" dirty="0">
              <a:solidFill>
                <a:schemeClr val="tx1">
                  <a:lumMod val="65000"/>
                  <a:lumOff val="35000"/>
                </a:schemeClr>
              </a:solidFill>
            </a:rPr>
            <a:t>Des renseignements, des soutiens et des ressources sont mis à la disposition des organismes de services afin de les aider à comprendre les exigences et les preuves requises pour répondre aux attentes du </a:t>
          </a:r>
          <a:r>
            <a:rPr lang="fr-CA" sz="1200" dirty="0" smtClean="0">
              <a:solidFill>
                <a:schemeClr val="tx1">
                  <a:lumMod val="65000"/>
                  <a:lumOff val="35000"/>
                </a:schemeClr>
              </a:solidFill>
            </a:rPr>
            <a:t>MSESC</a:t>
          </a:r>
          <a:r>
            <a:rPr lang="fr-CA" sz="1200" dirty="0">
              <a:solidFill>
                <a:schemeClr val="tx1">
                  <a:lumMod val="65000"/>
                  <a:lumOff val="35000"/>
                </a:schemeClr>
              </a:solidFill>
            </a:rPr>
            <a:t>.</a:t>
          </a:r>
        </a:p>
        <a:p>
          <a:endParaRPr lang="en-CA" sz="1200" dirty="0">
            <a:solidFill>
              <a:schemeClr val="tx1">
                <a:lumMod val="65000"/>
                <a:lumOff val="35000"/>
              </a:schemeClr>
            </a:solidFill>
          </a:endParaRPr>
        </a:p>
        <a:p>
          <a:r>
            <a:rPr lang="fr-CA" sz="1200" dirty="0">
              <a:solidFill>
                <a:schemeClr val="tx1">
                  <a:lumMod val="65000"/>
                  <a:lumOff val="35000"/>
                </a:schemeClr>
              </a:solidFill>
            </a:rPr>
            <a:t>Les organismes de services sont encouragés à se soutenir mutuellement en vue des inspections de la conformité.</a:t>
          </a:r>
        </a:p>
      </dgm:t>
    </dgm:pt>
    <dgm:pt modelId="{ABB4DE86-5665-465E-835E-0E9E3DB30606}" type="parTrans" cxnId="{AAE9A3B2-EC2A-4960-BB8A-194FC09933A5}">
      <dgm:prSet/>
      <dgm:spPr/>
      <dgm:t>
        <a:bodyPr/>
        <a:lstStyle/>
        <a:p>
          <a:endParaRPr lang="en-CA"/>
        </a:p>
      </dgm:t>
    </dgm:pt>
    <dgm:pt modelId="{65D4B5E5-2637-4D3C-A851-D94622B1F58A}" type="sibTrans" cxnId="{AAE9A3B2-EC2A-4960-BB8A-194FC09933A5}">
      <dgm:prSet/>
      <dgm:spPr/>
      <dgm:t>
        <a:bodyPr/>
        <a:lstStyle/>
        <a:p>
          <a:endParaRPr lang="en-CA"/>
        </a:p>
      </dgm:t>
    </dgm:pt>
    <dgm:pt modelId="{0BDFBC76-D3E2-43A6-BEA4-97C93C9FF334}">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fr-CA" sz="1600" b="0" dirty="0">
              <a:solidFill>
                <a:srgbClr val="57585A"/>
              </a:solidFill>
            </a:rPr>
            <a:t>Processus d’inspection de la conformité</a:t>
          </a:r>
        </a:p>
      </dgm:t>
    </dgm:pt>
    <dgm:pt modelId="{83760F6F-50A8-4E2E-85C6-982FE6790C7C}" type="parTrans" cxnId="{FA48E7AE-6D0E-40D9-B79B-B99CD63DE042}">
      <dgm:prSet/>
      <dgm:spPr/>
      <dgm:t>
        <a:bodyPr/>
        <a:lstStyle/>
        <a:p>
          <a:endParaRPr lang="en-CA"/>
        </a:p>
      </dgm:t>
    </dgm:pt>
    <dgm:pt modelId="{09409E6A-C685-483C-8892-581C998680C1}" type="sibTrans" cxnId="{FA48E7AE-6D0E-40D9-B79B-B99CD63DE042}">
      <dgm:prSet/>
      <dgm:spPr/>
      <dgm:t>
        <a:bodyPr/>
        <a:lstStyle/>
        <a:p>
          <a:endParaRPr lang="en-CA"/>
        </a:p>
      </dgm:t>
    </dgm:pt>
    <dgm:pt modelId="{226BA5A0-36AB-48CB-87C6-BE19B0DA097D}">
      <dgm:prSet phldrT="[Text]" phldr="1"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endParaRPr lang="en-CA" sz="100" dirty="0"/>
        </a:p>
      </dgm:t>
    </dgm:pt>
    <dgm:pt modelId="{99F20A28-AF6F-41DC-A5A0-58A62F027F92}" type="parTrans" cxnId="{5EE69523-76A1-4F25-9FB6-1A5617CF7108}">
      <dgm:prSet/>
      <dgm:spPr/>
      <dgm:t>
        <a:bodyPr/>
        <a:lstStyle/>
        <a:p>
          <a:endParaRPr lang="en-CA"/>
        </a:p>
      </dgm:t>
    </dgm:pt>
    <dgm:pt modelId="{3C390EAC-3108-4DEA-BC16-0E01A5DCECB9}" type="sibTrans" cxnId="{5EE69523-76A1-4F25-9FB6-1A5617CF7108}">
      <dgm:prSet/>
      <dgm:spPr/>
      <dgm:t>
        <a:bodyPr/>
        <a:lstStyle/>
        <a:p>
          <a:endParaRPr lang="en-CA"/>
        </a:p>
      </dgm:t>
    </dgm:pt>
    <dgm:pt modelId="{1EB4B9FA-14C8-4645-A9C3-3361D8907ECD}">
      <dgm:prSe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fr-CA" sz="1600" b="0" dirty="0">
              <a:solidFill>
                <a:srgbClr val="57585A"/>
              </a:solidFill>
            </a:rPr>
            <a:t>Exécution (en cas de besoin)</a:t>
          </a:r>
        </a:p>
      </dgm:t>
    </dgm:pt>
    <dgm:pt modelId="{9D9F2213-AA20-4706-84A1-EDC2580BD396}" type="parTrans" cxnId="{2ED1D57E-4B06-431F-8EEB-F0A572A4D547}">
      <dgm:prSet/>
      <dgm:spPr/>
      <dgm:t>
        <a:bodyPr/>
        <a:lstStyle/>
        <a:p>
          <a:endParaRPr lang="en-CA"/>
        </a:p>
      </dgm:t>
    </dgm:pt>
    <dgm:pt modelId="{900B2DD7-ECF5-47F9-88F1-CE4BD91DE38D}" type="sibTrans" cxnId="{2ED1D57E-4B06-431F-8EEB-F0A572A4D547}">
      <dgm:prSet/>
      <dgm:spPr/>
      <dgm:t>
        <a:bodyPr/>
        <a:lstStyle/>
        <a:p>
          <a:endParaRPr lang="en-CA"/>
        </a:p>
      </dgm:t>
    </dgm:pt>
    <dgm:pt modelId="{8566FEF9-C6DE-4B13-97E0-44B676020FBB}">
      <dgm:prSe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endParaRPr lang="en-CA" dirty="0"/>
        </a:p>
      </dgm:t>
    </dgm:pt>
    <dgm:pt modelId="{27CA787D-F250-4F83-A572-4EC097832439}" type="parTrans" cxnId="{9997AF2D-C867-41AC-AF1F-3A74A716EAAA}">
      <dgm:prSet/>
      <dgm:spPr/>
      <dgm:t>
        <a:bodyPr/>
        <a:lstStyle/>
        <a:p>
          <a:endParaRPr lang="en-CA"/>
        </a:p>
      </dgm:t>
    </dgm:pt>
    <dgm:pt modelId="{0193B50E-2195-47E0-B5A9-F17FB3BBC235}" type="sibTrans" cxnId="{9997AF2D-C867-41AC-AF1F-3A74A716EAAA}">
      <dgm:prSet/>
      <dgm:spPr/>
      <dgm:t>
        <a:bodyPr/>
        <a:lstStyle/>
        <a:p>
          <a:endParaRPr lang="en-CA"/>
        </a:p>
      </dgm:t>
    </dgm:pt>
    <dgm:pt modelId="{204A39CC-534C-4BF6-ABDB-4671E4B606CC}" type="pres">
      <dgm:prSet presAssocID="{668DDF1C-3706-4770-85FD-697B04B87D73}" presName="Name0" presStyleCnt="0">
        <dgm:presLayoutVars>
          <dgm:chPref val="1"/>
          <dgm:dir/>
          <dgm:animOne val="branch"/>
          <dgm:animLvl val="lvl"/>
          <dgm:resizeHandles/>
        </dgm:presLayoutVars>
      </dgm:prSet>
      <dgm:spPr/>
      <dgm:t>
        <a:bodyPr/>
        <a:lstStyle/>
        <a:p>
          <a:endParaRPr lang="en-CA"/>
        </a:p>
      </dgm:t>
    </dgm:pt>
    <dgm:pt modelId="{16F2F2F3-736C-495E-A1BB-C2A82FA6FA94}" type="pres">
      <dgm:prSet presAssocID="{C1AAB53A-4D82-4F24-9A4B-B314B2395E1F}" presName="vertOne" presStyleCnt="0"/>
      <dgm:spPr/>
    </dgm:pt>
    <dgm:pt modelId="{2A00D766-A67B-4746-92CC-A7B94B1B69CA}" type="pres">
      <dgm:prSet presAssocID="{C1AAB53A-4D82-4F24-9A4B-B314B2395E1F}" presName="txOne" presStyleLbl="node0" presStyleIdx="0" presStyleCnt="1" custScaleY="11534" custLinFactNeighborX="644" custLinFactNeighborY="59315">
        <dgm:presLayoutVars>
          <dgm:chPref val="3"/>
        </dgm:presLayoutVars>
      </dgm:prSet>
      <dgm:spPr/>
      <dgm:t>
        <a:bodyPr/>
        <a:lstStyle/>
        <a:p>
          <a:endParaRPr lang="en-CA"/>
        </a:p>
      </dgm:t>
    </dgm:pt>
    <dgm:pt modelId="{589C5135-E1CE-4F3E-9023-4C6D8379E2C0}" type="pres">
      <dgm:prSet presAssocID="{C1AAB53A-4D82-4F24-9A4B-B314B2395E1F}" presName="parTransOne" presStyleCnt="0"/>
      <dgm:spPr/>
    </dgm:pt>
    <dgm:pt modelId="{DDF3FF7A-5405-48F2-82E9-70C0A8A95401}" type="pres">
      <dgm:prSet presAssocID="{C1AAB53A-4D82-4F24-9A4B-B314B2395E1F}" presName="horzOne" presStyleCnt="0"/>
      <dgm:spPr/>
    </dgm:pt>
    <dgm:pt modelId="{D8A07614-DF4E-4D7F-9A09-4EEBFACE3792}" type="pres">
      <dgm:prSet presAssocID="{3E165D7E-7D76-4AD0-8F9C-1F396F371595}" presName="vertTwo" presStyleCnt="0"/>
      <dgm:spPr/>
    </dgm:pt>
    <dgm:pt modelId="{731D5943-8C01-4721-A8E1-9D3425E3B110}" type="pres">
      <dgm:prSet presAssocID="{3E165D7E-7D76-4AD0-8F9C-1F396F371595}" presName="txTwo" presStyleLbl="node2" presStyleIdx="0" presStyleCnt="3" custScaleX="41268" custScaleY="13241" custLinFactNeighborX="2658" custLinFactNeighborY="8736">
        <dgm:presLayoutVars>
          <dgm:chPref val="3"/>
        </dgm:presLayoutVars>
      </dgm:prSet>
      <dgm:spPr/>
      <dgm:t>
        <a:bodyPr/>
        <a:lstStyle/>
        <a:p>
          <a:endParaRPr lang="en-CA"/>
        </a:p>
      </dgm:t>
    </dgm:pt>
    <dgm:pt modelId="{AB3833F1-C77A-4966-8A9A-9112846E22B6}" type="pres">
      <dgm:prSet presAssocID="{3E165D7E-7D76-4AD0-8F9C-1F396F371595}" presName="parTransTwo" presStyleCnt="0"/>
      <dgm:spPr/>
    </dgm:pt>
    <dgm:pt modelId="{B960A1E0-0925-4AED-951E-3AD0BC0B9534}" type="pres">
      <dgm:prSet presAssocID="{3E165D7E-7D76-4AD0-8F9C-1F396F371595}" presName="horzTwo" presStyleCnt="0"/>
      <dgm:spPr/>
    </dgm:pt>
    <dgm:pt modelId="{BB1113D8-4B36-4684-9ABB-53FBA15D91C8}" type="pres">
      <dgm:prSet presAssocID="{9275EA0A-F092-4432-83F3-7275007FC9AC}" presName="vertThree" presStyleCnt="0"/>
      <dgm:spPr/>
    </dgm:pt>
    <dgm:pt modelId="{8723A4DB-D360-48D3-B6F3-A31623D7F0B3}" type="pres">
      <dgm:prSet presAssocID="{9275EA0A-F092-4432-83F3-7275007FC9AC}" presName="txThree" presStyleLbl="node3" presStyleIdx="0" presStyleCnt="3" custScaleX="41244" custScaleY="73136" custLinFactNeighborX="2871" custLinFactNeighborY="-4860">
        <dgm:presLayoutVars>
          <dgm:chPref val="3"/>
        </dgm:presLayoutVars>
      </dgm:prSet>
      <dgm:spPr/>
      <dgm:t>
        <a:bodyPr/>
        <a:lstStyle/>
        <a:p>
          <a:endParaRPr lang="en-CA"/>
        </a:p>
      </dgm:t>
    </dgm:pt>
    <dgm:pt modelId="{75EF3DAD-7C92-43E5-9934-E1BAF26826C9}" type="pres">
      <dgm:prSet presAssocID="{9275EA0A-F092-4432-83F3-7275007FC9AC}" presName="horzThree" presStyleCnt="0"/>
      <dgm:spPr/>
    </dgm:pt>
    <dgm:pt modelId="{E4ECA48F-A5D5-4216-B31E-BCAAE4877FE2}" type="pres">
      <dgm:prSet presAssocID="{24CECBA3-86CC-4F37-BA58-171827AA4CF8}" presName="sibSpaceTwo" presStyleCnt="0"/>
      <dgm:spPr/>
    </dgm:pt>
    <dgm:pt modelId="{1574785B-29FE-458F-8DF5-8661D3C81368}" type="pres">
      <dgm:prSet presAssocID="{0BDFBC76-D3E2-43A6-BEA4-97C93C9FF334}" presName="vertTwo" presStyleCnt="0"/>
      <dgm:spPr/>
    </dgm:pt>
    <dgm:pt modelId="{FDFB76FD-DAA4-4EE2-9C70-E4F6C34BF396}" type="pres">
      <dgm:prSet presAssocID="{0BDFBC76-D3E2-43A6-BEA4-97C93C9FF334}" presName="txTwo" presStyleLbl="node2" presStyleIdx="1" presStyleCnt="3" custScaleX="65441" custScaleY="13822" custLinFactNeighborX="3051" custLinFactNeighborY="8736">
        <dgm:presLayoutVars>
          <dgm:chPref val="3"/>
        </dgm:presLayoutVars>
      </dgm:prSet>
      <dgm:spPr/>
      <dgm:t>
        <a:bodyPr/>
        <a:lstStyle/>
        <a:p>
          <a:endParaRPr lang="en-CA"/>
        </a:p>
      </dgm:t>
    </dgm:pt>
    <dgm:pt modelId="{BCBAEC08-A6FE-40AF-A6D5-C6C0FBC246C8}" type="pres">
      <dgm:prSet presAssocID="{0BDFBC76-D3E2-43A6-BEA4-97C93C9FF334}" presName="parTransTwo" presStyleCnt="0"/>
      <dgm:spPr/>
    </dgm:pt>
    <dgm:pt modelId="{E486F7FE-65FF-4929-B437-75A873BFD4E5}" type="pres">
      <dgm:prSet presAssocID="{0BDFBC76-D3E2-43A6-BEA4-97C93C9FF334}" presName="horzTwo" presStyleCnt="0"/>
      <dgm:spPr/>
    </dgm:pt>
    <dgm:pt modelId="{BA803A48-584F-408F-BF4E-FD88FFF12EA7}" type="pres">
      <dgm:prSet presAssocID="{226BA5A0-36AB-48CB-87C6-BE19B0DA097D}" presName="vertThree" presStyleCnt="0"/>
      <dgm:spPr/>
    </dgm:pt>
    <dgm:pt modelId="{6DDAB2C4-5B73-44C9-8570-E812BCE0AF93}" type="pres">
      <dgm:prSet presAssocID="{226BA5A0-36AB-48CB-87C6-BE19B0DA097D}" presName="txThree" presStyleLbl="node3" presStyleIdx="1" presStyleCnt="3" custScaleX="65494" custScaleY="71442" custLinFactNeighborX="2426" custLinFactNeighborY="-4510">
        <dgm:presLayoutVars>
          <dgm:chPref val="3"/>
        </dgm:presLayoutVars>
      </dgm:prSet>
      <dgm:spPr/>
      <dgm:t>
        <a:bodyPr/>
        <a:lstStyle/>
        <a:p>
          <a:endParaRPr lang="en-CA"/>
        </a:p>
      </dgm:t>
    </dgm:pt>
    <dgm:pt modelId="{97084396-0CC5-444B-91B5-496DD93FF1A2}" type="pres">
      <dgm:prSet presAssocID="{226BA5A0-36AB-48CB-87C6-BE19B0DA097D}" presName="horzThree" presStyleCnt="0"/>
      <dgm:spPr/>
    </dgm:pt>
    <dgm:pt modelId="{E4D1B69B-5F6A-4433-ADCB-AA027C913F19}" type="pres">
      <dgm:prSet presAssocID="{09409E6A-C685-483C-8892-581C998680C1}" presName="sibSpaceTwo" presStyleCnt="0"/>
      <dgm:spPr/>
    </dgm:pt>
    <dgm:pt modelId="{42C97DB0-5B70-4CF3-B07F-E833AD54DCA0}" type="pres">
      <dgm:prSet presAssocID="{1EB4B9FA-14C8-4645-A9C3-3361D8907ECD}" presName="vertTwo" presStyleCnt="0"/>
      <dgm:spPr/>
    </dgm:pt>
    <dgm:pt modelId="{4BF4D392-E17D-4D17-9FCA-1DEDC181100A}" type="pres">
      <dgm:prSet presAssocID="{1EB4B9FA-14C8-4645-A9C3-3361D8907ECD}" presName="txTwo" presStyleLbl="node2" presStyleIdx="2" presStyleCnt="3" custScaleX="65441" custScaleY="13822" custLinFactNeighborX="-2904" custLinFactNeighborY="11802">
        <dgm:presLayoutVars>
          <dgm:chPref val="3"/>
        </dgm:presLayoutVars>
      </dgm:prSet>
      <dgm:spPr/>
      <dgm:t>
        <a:bodyPr/>
        <a:lstStyle/>
        <a:p>
          <a:endParaRPr lang="en-CA"/>
        </a:p>
      </dgm:t>
    </dgm:pt>
    <dgm:pt modelId="{B4964B28-CD54-4ADA-8966-A4811DD39EFA}" type="pres">
      <dgm:prSet presAssocID="{1EB4B9FA-14C8-4645-A9C3-3361D8907ECD}" presName="parTransTwo" presStyleCnt="0"/>
      <dgm:spPr/>
    </dgm:pt>
    <dgm:pt modelId="{88CB0E4C-C1DC-4C4D-B697-ADA5345EA2F4}" type="pres">
      <dgm:prSet presAssocID="{1EB4B9FA-14C8-4645-A9C3-3361D8907ECD}" presName="horzTwo" presStyleCnt="0"/>
      <dgm:spPr/>
    </dgm:pt>
    <dgm:pt modelId="{824DFA07-5239-4F85-BB80-B8C78E9F736C}" type="pres">
      <dgm:prSet presAssocID="{8566FEF9-C6DE-4B13-97E0-44B676020FBB}" presName="vertThree" presStyleCnt="0"/>
      <dgm:spPr/>
    </dgm:pt>
    <dgm:pt modelId="{27E40AC6-7921-48F7-85D2-05956C5FA2EC}" type="pres">
      <dgm:prSet presAssocID="{8566FEF9-C6DE-4B13-97E0-44B676020FBB}" presName="txThree" presStyleLbl="node3" presStyleIdx="2" presStyleCnt="3" custScaleX="65494" custScaleY="71442" custLinFactNeighborX="-2649" custLinFactNeighborY="-4021">
        <dgm:presLayoutVars>
          <dgm:chPref val="3"/>
        </dgm:presLayoutVars>
      </dgm:prSet>
      <dgm:spPr/>
      <dgm:t>
        <a:bodyPr/>
        <a:lstStyle/>
        <a:p>
          <a:endParaRPr lang="en-CA"/>
        </a:p>
      </dgm:t>
    </dgm:pt>
    <dgm:pt modelId="{6AAB6F6A-EFAF-4EBF-9DDC-8602AA98115B}" type="pres">
      <dgm:prSet presAssocID="{8566FEF9-C6DE-4B13-97E0-44B676020FBB}" presName="horzThree" presStyleCnt="0"/>
      <dgm:spPr/>
    </dgm:pt>
  </dgm:ptLst>
  <dgm:cxnLst>
    <dgm:cxn modelId="{8D6F3590-3507-4464-89D6-2FD2F79FE190}" srcId="{668DDF1C-3706-4770-85FD-697B04B87D73}" destId="{C1AAB53A-4D82-4F24-9A4B-B314B2395E1F}" srcOrd="0" destOrd="0" parTransId="{03DED0C7-A1FF-4B20-936A-B05B51C74862}" sibTransId="{770FC0F0-E783-44D9-822A-00B606BFF567}"/>
    <dgm:cxn modelId="{2ED1D57E-4B06-431F-8EEB-F0A572A4D547}" srcId="{C1AAB53A-4D82-4F24-9A4B-B314B2395E1F}" destId="{1EB4B9FA-14C8-4645-A9C3-3361D8907ECD}" srcOrd="2" destOrd="0" parTransId="{9D9F2213-AA20-4706-84A1-EDC2580BD396}" sibTransId="{900B2DD7-ECF5-47F9-88F1-CE4BD91DE38D}"/>
    <dgm:cxn modelId="{5EE69523-76A1-4F25-9FB6-1A5617CF7108}" srcId="{0BDFBC76-D3E2-43A6-BEA4-97C93C9FF334}" destId="{226BA5A0-36AB-48CB-87C6-BE19B0DA097D}" srcOrd="0" destOrd="0" parTransId="{99F20A28-AF6F-41DC-A5A0-58A62F027F92}" sibTransId="{3C390EAC-3108-4DEA-BC16-0E01A5DCECB9}"/>
    <dgm:cxn modelId="{41194490-7097-416E-9C56-53A9009312A3}" type="presOf" srcId="{1EB4B9FA-14C8-4645-A9C3-3361D8907ECD}" destId="{4BF4D392-E17D-4D17-9FCA-1DEDC181100A}" srcOrd="0" destOrd="0" presId="urn:microsoft.com/office/officeart/2005/8/layout/hierarchy4"/>
    <dgm:cxn modelId="{A658AD5D-2024-4087-B104-F893D3521405}" type="presOf" srcId="{668DDF1C-3706-4770-85FD-697B04B87D73}" destId="{204A39CC-534C-4BF6-ABDB-4671E4B606CC}" srcOrd="0" destOrd="0" presId="urn:microsoft.com/office/officeart/2005/8/layout/hierarchy4"/>
    <dgm:cxn modelId="{637911E1-CBA4-4DC4-BC27-A86914FAF1A8}" srcId="{C1AAB53A-4D82-4F24-9A4B-B314B2395E1F}" destId="{3E165D7E-7D76-4AD0-8F9C-1F396F371595}" srcOrd="0" destOrd="0" parTransId="{93E07D1F-B798-4599-9620-45E4430A78F9}" sibTransId="{24CECBA3-86CC-4F37-BA58-171827AA4CF8}"/>
    <dgm:cxn modelId="{642A1868-6B3A-449B-9370-D81F8D2ED6B5}" type="presOf" srcId="{226BA5A0-36AB-48CB-87C6-BE19B0DA097D}" destId="{6DDAB2C4-5B73-44C9-8570-E812BCE0AF93}" srcOrd="0" destOrd="0" presId="urn:microsoft.com/office/officeart/2005/8/layout/hierarchy4"/>
    <dgm:cxn modelId="{FA48E7AE-6D0E-40D9-B79B-B99CD63DE042}" srcId="{C1AAB53A-4D82-4F24-9A4B-B314B2395E1F}" destId="{0BDFBC76-D3E2-43A6-BEA4-97C93C9FF334}" srcOrd="1" destOrd="0" parTransId="{83760F6F-50A8-4E2E-85C6-982FE6790C7C}" sibTransId="{09409E6A-C685-483C-8892-581C998680C1}"/>
    <dgm:cxn modelId="{7A68BADB-7BBC-4A66-BE1E-9F77AD48E68E}" type="presOf" srcId="{8566FEF9-C6DE-4B13-97E0-44B676020FBB}" destId="{27E40AC6-7921-48F7-85D2-05956C5FA2EC}" srcOrd="0" destOrd="0" presId="urn:microsoft.com/office/officeart/2005/8/layout/hierarchy4"/>
    <dgm:cxn modelId="{B2786820-3DBF-4DD0-94CE-95EDAFC9C976}" type="presOf" srcId="{0BDFBC76-D3E2-43A6-BEA4-97C93C9FF334}" destId="{FDFB76FD-DAA4-4EE2-9C70-E4F6C34BF396}" srcOrd="0" destOrd="0" presId="urn:microsoft.com/office/officeart/2005/8/layout/hierarchy4"/>
    <dgm:cxn modelId="{2C699AA2-0BC4-4234-863F-9F05BB4C0FE9}" type="presOf" srcId="{C1AAB53A-4D82-4F24-9A4B-B314B2395E1F}" destId="{2A00D766-A67B-4746-92CC-A7B94B1B69CA}" srcOrd="0" destOrd="0" presId="urn:microsoft.com/office/officeart/2005/8/layout/hierarchy4"/>
    <dgm:cxn modelId="{6E974D93-4B65-4B20-9E2E-D789E5849066}" type="presOf" srcId="{9275EA0A-F092-4432-83F3-7275007FC9AC}" destId="{8723A4DB-D360-48D3-B6F3-A31623D7F0B3}" srcOrd="0" destOrd="0" presId="urn:microsoft.com/office/officeart/2005/8/layout/hierarchy4"/>
    <dgm:cxn modelId="{AAE9A3B2-EC2A-4960-BB8A-194FC09933A5}" srcId="{3E165D7E-7D76-4AD0-8F9C-1F396F371595}" destId="{9275EA0A-F092-4432-83F3-7275007FC9AC}" srcOrd="0" destOrd="0" parTransId="{ABB4DE86-5665-465E-835E-0E9E3DB30606}" sibTransId="{65D4B5E5-2637-4D3C-A851-D94622B1F58A}"/>
    <dgm:cxn modelId="{32949075-5AB0-4603-9CD4-E9878BB53C0F}" type="presOf" srcId="{3E165D7E-7D76-4AD0-8F9C-1F396F371595}" destId="{731D5943-8C01-4721-A8E1-9D3425E3B110}" srcOrd="0" destOrd="0" presId="urn:microsoft.com/office/officeart/2005/8/layout/hierarchy4"/>
    <dgm:cxn modelId="{9997AF2D-C867-41AC-AF1F-3A74A716EAAA}" srcId="{1EB4B9FA-14C8-4645-A9C3-3361D8907ECD}" destId="{8566FEF9-C6DE-4B13-97E0-44B676020FBB}" srcOrd="0" destOrd="0" parTransId="{27CA787D-F250-4F83-A572-4EC097832439}" sibTransId="{0193B50E-2195-47E0-B5A9-F17FB3BBC235}"/>
    <dgm:cxn modelId="{44F1E89C-2AD0-4F86-9FCB-B09FA5FE578E}" type="presParOf" srcId="{204A39CC-534C-4BF6-ABDB-4671E4B606CC}" destId="{16F2F2F3-736C-495E-A1BB-C2A82FA6FA94}" srcOrd="0" destOrd="0" presId="urn:microsoft.com/office/officeart/2005/8/layout/hierarchy4"/>
    <dgm:cxn modelId="{660F569F-8086-4AE8-B571-ED52865E672D}" type="presParOf" srcId="{16F2F2F3-736C-495E-A1BB-C2A82FA6FA94}" destId="{2A00D766-A67B-4746-92CC-A7B94B1B69CA}" srcOrd="0" destOrd="0" presId="urn:microsoft.com/office/officeart/2005/8/layout/hierarchy4"/>
    <dgm:cxn modelId="{280A36AD-3D05-4542-84AE-D543EFE0B318}" type="presParOf" srcId="{16F2F2F3-736C-495E-A1BB-C2A82FA6FA94}" destId="{589C5135-E1CE-4F3E-9023-4C6D8379E2C0}" srcOrd="1" destOrd="0" presId="urn:microsoft.com/office/officeart/2005/8/layout/hierarchy4"/>
    <dgm:cxn modelId="{8A9D772C-2E1F-42BA-AF50-057F09BEFDE8}" type="presParOf" srcId="{16F2F2F3-736C-495E-A1BB-C2A82FA6FA94}" destId="{DDF3FF7A-5405-48F2-82E9-70C0A8A95401}" srcOrd="2" destOrd="0" presId="urn:microsoft.com/office/officeart/2005/8/layout/hierarchy4"/>
    <dgm:cxn modelId="{FBD1D755-40AF-4139-B855-B3BFB5107E6F}" type="presParOf" srcId="{DDF3FF7A-5405-48F2-82E9-70C0A8A95401}" destId="{D8A07614-DF4E-4D7F-9A09-4EEBFACE3792}" srcOrd="0" destOrd="0" presId="urn:microsoft.com/office/officeart/2005/8/layout/hierarchy4"/>
    <dgm:cxn modelId="{D23B9E05-5AF7-4894-9600-3B3AC429D4D4}" type="presParOf" srcId="{D8A07614-DF4E-4D7F-9A09-4EEBFACE3792}" destId="{731D5943-8C01-4721-A8E1-9D3425E3B110}" srcOrd="0" destOrd="0" presId="urn:microsoft.com/office/officeart/2005/8/layout/hierarchy4"/>
    <dgm:cxn modelId="{3E54B7FB-C4D7-48BB-86D0-27B72D316196}" type="presParOf" srcId="{D8A07614-DF4E-4D7F-9A09-4EEBFACE3792}" destId="{AB3833F1-C77A-4966-8A9A-9112846E22B6}" srcOrd="1" destOrd="0" presId="urn:microsoft.com/office/officeart/2005/8/layout/hierarchy4"/>
    <dgm:cxn modelId="{8B4E3BEA-B54E-419B-B218-65C402275953}" type="presParOf" srcId="{D8A07614-DF4E-4D7F-9A09-4EEBFACE3792}" destId="{B960A1E0-0925-4AED-951E-3AD0BC0B9534}" srcOrd="2" destOrd="0" presId="urn:microsoft.com/office/officeart/2005/8/layout/hierarchy4"/>
    <dgm:cxn modelId="{9ED5E016-12D9-4BB1-8E8B-69137D6728B4}" type="presParOf" srcId="{B960A1E0-0925-4AED-951E-3AD0BC0B9534}" destId="{BB1113D8-4B36-4684-9ABB-53FBA15D91C8}" srcOrd="0" destOrd="0" presId="urn:microsoft.com/office/officeart/2005/8/layout/hierarchy4"/>
    <dgm:cxn modelId="{4C743068-12C7-40DC-95D6-F38A8D603700}" type="presParOf" srcId="{BB1113D8-4B36-4684-9ABB-53FBA15D91C8}" destId="{8723A4DB-D360-48D3-B6F3-A31623D7F0B3}" srcOrd="0" destOrd="0" presId="urn:microsoft.com/office/officeart/2005/8/layout/hierarchy4"/>
    <dgm:cxn modelId="{93F1CED6-0FD3-4C7B-BE4A-6A8CFDADB2E4}" type="presParOf" srcId="{BB1113D8-4B36-4684-9ABB-53FBA15D91C8}" destId="{75EF3DAD-7C92-43E5-9934-E1BAF26826C9}" srcOrd="1" destOrd="0" presId="urn:microsoft.com/office/officeart/2005/8/layout/hierarchy4"/>
    <dgm:cxn modelId="{016F6E90-CF5D-4B98-937D-CDE8E4688B40}" type="presParOf" srcId="{DDF3FF7A-5405-48F2-82E9-70C0A8A95401}" destId="{E4ECA48F-A5D5-4216-B31E-BCAAE4877FE2}" srcOrd="1" destOrd="0" presId="urn:microsoft.com/office/officeart/2005/8/layout/hierarchy4"/>
    <dgm:cxn modelId="{29B558A9-6A26-4657-B2E6-09D01054D666}" type="presParOf" srcId="{DDF3FF7A-5405-48F2-82E9-70C0A8A95401}" destId="{1574785B-29FE-458F-8DF5-8661D3C81368}" srcOrd="2" destOrd="0" presId="urn:microsoft.com/office/officeart/2005/8/layout/hierarchy4"/>
    <dgm:cxn modelId="{DC038373-7898-40E4-9BC8-32868A3FB90F}" type="presParOf" srcId="{1574785B-29FE-458F-8DF5-8661D3C81368}" destId="{FDFB76FD-DAA4-4EE2-9C70-E4F6C34BF396}" srcOrd="0" destOrd="0" presId="urn:microsoft.com/office/officeart/2005/8/layout/hierarchy4"/>
    <dgm:cxn modelId="{05F7CA10-5C0A-4FE7-96FE-F75F5A96893D}" type="presParOf" srcId="{1574785B-29FE-458F-8DF5-8661D3C81368}" destId="{BCBAEC08-A6FE-40AF-A6D5-C6C0FBC246C8}" srcOrd="1" destOrd="0" presId="urn:microsoft.com/office/officeart/2005/8/layout/hierarchy4"/>
    <dgm:cxn modelId="{264BBA26-0E7B-406A-9CEE-605169405C27}" type="presParOf" srcId="{1574785B-29FE-458F-8DF5-8661D3C81368}" destId="{E486F7FE-65FF-4929-B437-75A873BFD4E5}" srcOrd="2" destOrd="0" presId="urn:microsoft.com/office/officeart/2005/8/layout/hierarchy4"/>
    <dgm:cxn modelId="{EBE30FCD-9EBB-450C-A7D1-0E30EE96D90A}" type="presParOf" srcId="{E486F7FE-65FF-4929-B437-75A873BFD4E5}" destId="{BA803A48-584F-408F-BF4E-FD88FFF12EA7}" srcOrd="0" destOrd="0" presId="urn:microsoft.com/office/officeart/2005/8/layout/hierarchy4"/>
    <dgm:cxn modelId="{BFCF7A2D-8211-4A8D-923A-61F3795623D6}" type="presParOf" srcId="{BA803A48-584F-408F-BF4E-FD88FFF12EA7}" destId="{6DDAB2C4-5B73-44C9-8570-E812BCE0AF93}" srcOrd="0" destOrd="0" presId="urn:microsoft.com/office/officeart/2005/8/layout/hierarchy4"/>
    <dgm:cxn modelId="{3184FBE4-BD2A-4E62-95F2-2103EC0434C5}" type="presParOf" srcId="{BA803A48-584F-408F-BF4E-FD88FFF12EA7}" destId="{97084396-0CC5-444B-91B5-496DD93FF1A2}" srcOrd="1" destOrd="0" presId="urn:microsoft.com/office/officeart/2005/8/layout/hierarchy4"/>
    <dgm:cxn modelId="{B6299F02-802E-4946-97F7-66B333A27862}" type="presParOf" srcId="{DDF3FF7A-5405-48F2-82E9-70C0A8A95401}" destId="{E4D1B69B-5F6A-4433-ADCB-AA027C913F19}" srcOrd="3" destOrd="0" presId="urn:microsoft.com/office/officeart/2005/8/layout/hierarchy4"/>
    <dgm:cxn modelId="{6AC70CA2-D3D6-4086-8741-587D3E57DF18}" type="presParOf" srcId="{DDF3FF7A-5405-48F2-82E9-70C0A8A95401}" destId="{42C97DB0-5B70-4CF3-B07F-E833AD54DCA0}" srcOrd="4" destOrd="0" presId="urn:microsoft.com/office/officeart/2005/8/layout/hierarchy4"/>
    <dgm:cxn modelId="{B1BDBF7A-F4EA-4CA3-A5F7-F9A330394256}" type="presParOf" srcId="{42C97DB0-5B70-4CF3-B07F-E833AD54DCA0}" destId="{4BF4D392-E17D-4D17-9FCA-1DEDC181100A}" srcOrd="0" destOrd="0" presId="urn:microsoft.com/office/officeart/2005/8/layout/hierarchy4"/>
    <dgm:cxn modelId="{83EE5E01-889C-4347-8954-23106C99BF7D}" type="presParOf" srcId="{42C97DB0-5B70-4CF3-B07F-E833AD54DCA0}" destId="{B4964B28-CD54-4ADA-8966-A4811DD39EFA}" srcOrd="1" destOrd="0" presId="urn:microsoft.com/office/officeart/2005/8/layout/hierarchy4"/>
    <dgm:cxn modelId="{91B3D167-E519-42BC-8697-5388A6E57F75}" type="presParOf" srcId="{42C97DB0-5B70-4CF3-B07F-E833AD54DCA0}" destId="{88CB0E4C-C1DC-4C4D-B697-ADA5345EA2F4}" srcOrd="2" destOrd="0" presId="urn:microsoft.com/office/officeart/2005/8/layout/hierarchy4"/>
    <dgm:cxn modelId="{B75F7EBF-47C4-4AFE-8453-B1BCAC0463BA}" type="presParOf" srcId="{88CB0E4C-C1DC-4C4D-B697-ADA5345EA2F4}" destId="{824DFA07-5239-4F85-BB80-B8C78E9F736C}" srcOrd="0" destOrd="0" presId="urn:microsoft.com/office/officeart/2005/8/layout/hierarchy4"/>
    <dgm:cxn modelId="{6C268161-FFDB-4F4A-97A9-061EB0C6C59C}" type="presParOf" srcId="{824DFA07-5239-4F85-BB80-B8C78E9F736C}" destId="{27E40AC6-7921-48F7-85D2-05956C5FA2EC}" srcOrd="0" destOrd="0" presId="urn:microsoft.com/office/officeart/2005/8/layout/hierarchy4"/>
    <dgm:cxn modelId="{481B4B78-2CA0-4F19-B648-2937658A7C0A}" type="presParOf" srcId="{824DFA07-5239-4F85-BB80-B8C78E9F736C}" destId="{6AAB6F6A-EFAF-4EBF-9DDC-8602AA98115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47B83-2389-4F13-9E54-95D7D359B906}" type="doc">
      <dgm:prSet loTypeId="urn:microsoft.com/office/officeart/2005/8/layout/hProcess9" loCatId="process" qsTypeId="urn:microsoft.com/office/officeart/2005/8/quickstyle/simple1" qsCatId="simple" csTypeId="urn:microsoft.com/office/officeart/2005/8/colors/accent1_2" csCatId="accent1" phldr="1"/>
      <dgm:spPr/>
    </dgm:pt>
    <dgm:pt modelId="{761DD1E9-FDCA-4103-9316-9A8CBA5D0BC5}">
      <dgm:prSet phldrT="[Text]" custT="1"/>
      <dgm:spPr>
        <a:solidFill>
          <a:schemeClr val="accent6">
            <a:lumMod val="60000"/>
            <a:lumOff val="40000"/>
          </a:schemeClr>
        </a:solidFill>
        <a:ln>
          <a:noFill/>
        </a:ln>
      </dgm:spPr>
      <dgm:t>
        <a:bodyPr/>
        <a:lstStyle/>
        <a:p>
          <a:pPr>
            <a:lnSpc>
              <a:spcPct val="100000"/>
            </a:lnSpc>
            <a:spcAft>
              <a:spcPts val="0"/>
            </a:spcAft>
          </a:pPr>
          <a:r>
            <a:rPr lang="fr-CA" sz="1200" dirty="0">
              <a:solidFill>
                <a:schemeClr val="tx1">
                  <a:lumMod val="75000"/>
                  <a:lumOff val="25000"/>
                </a:schemeClr>
              </a:solidFill>
            </a:rPr>
            <a:t> Inspection</a:t>
          </a:r>
        </a:p>
        <a:p>
          <a:pPr>
            <a:lnSpc>
              <a:spcPct val="100000"/>
            </a:lnSpc>
            <a:spcAft>
              <a:spcPts val="0"/>
            </a:spcAft>
          </a:pPr>
          <a:endParaRPr lang="en-CA" sz="1200" dirty="0">
            <a:solidFill>
              <a:schemeClr val="tx1">
                <a:lumMod val="75000"/>
                <a:lumOff val="25000"/>
              </a:schemeClr>
            </a:solidFill>
          </a:endParaRPr>
        </a:p>
        <a:p>
          <a:pPr>
            <a:lnSpc>
              <a:spcPct val="100000"/>
            </a:lnSpc>
            <a:spcAft>
              <a:spcPts val="0"/>
            </a:spcAft>
          </a:pPr>
          <a:r>
            <a:rPr lang="fr-CA" sz="1200" baseline="0" dirty="0">
              <a:solidFill>
                <a:schemeClr val="tx1">
                  <a:lumMod val="75000"/>
                  <a:lumOff val="25000"/>
                </a:schemeClr>
              </a:solidFill>
            </a:rPr>
            <a:t>Mécanisme de soutien continu et de résolution des problèmes en place pour préciser les exigences de conformité à respecter</a:t>
          </a:r>
        </a:p>
        <a:p>
          <a:pPr>
            <a:lnSpc>
              <a:spcPct val="100000"/>
            </a:lnSpc>
            <a:spcAft>
              <a:spcPts val="0"/>
            </a:spcAft>
          </a:pPr>
          <a:endParaRPr lang="en-CA" sz="1200" dirty="0">
            <a:solidFill>
              <a:schemeClr val="tx1"/>
            </a:solidFill>
          </a:endParaRPr>
        </a:p>
        <a:p>
          <a:pPr>
            <a:lnSpc>
              <a:spcPct val="100000"/>
            </a:lnSpc>
            <a:spcAft>
              <a:spcPts val="0"/>
            </a:spcAft>
          </a:pPr>
          <a:endParaRPr lang="en-CA" sz="1200" dirty="0">
            <a:solidFill>
              <a:schemeClr val="tx1"/>
            </a:solidFill>
          </a:endParaRPr>
        </a:p>
      </dgm:t>
    </dgm:pt>
    <dgm:pt modelId="{F11D697F-F232-474F-861D-62CD577C4681}" type="parTrans" cxnId="{8FCB6888-E710-4428-B33A-65683AF530D0}">
      <dgm:prSet/>
      <dgm:spPr/>
      <dgm:t>
        <a:bodyPr/>
        <a:lstStyle/>
        <a:p>
          <a:endParaRPr lang="en-CA"/>
        </a:p>
      </dgm:t>
    </dgm:pt>
    <dgm:pt modelId="{98A68C57-F0C8-4758-88FB-2B39DEE0881D}" type="sibTrans" cxnId="{8FCB6888-E710-4428-B33A-65683AF530D0}">
      <dgm:prSet/>
      <dgm:spPr/>
      <dgm:t>
        <a:bodyPr/>
        <a:lstStyle/>
        <a:p>
          <a:endParaRPr lang="en-CA"/>
        </a:p>
      </dgm:t>
    </dgm:pt>
    <dgm:pt modelId="{E063A574-BB44-4716-8D5C-82574191C917}">
      <dgm:prSet phldrT="[Text]" custT="1"/>
      <dgm:spPr>
        <a:solidFill>
          <a:schemeClr val="accent6">
            <a:lumMod val="60000"/>
            <a:lumOff val="40000"/>
          </a:schemeClr>
        </a:solidFill>
        <a:ln>
          <a:noFill/>
        </a:ln>
      </dgm:spPr>
      <dgm:t>
        <a:bodyPr/>
        <a:lstStyle/>
        <a:p>
          <a:pPr>
            <a:lnSpc>
              <a:spcPct val="100000"/>
            </a:lnSpc>
            <a:spcAft>
              <a:spcPts val="600"/>
            </a:spcAft>
          </a:pPr>
          <a:r>
            <a:rPr lang="fr-CA" sz="1200" dirty="0">
              <a:solidFill>
                <a:schemeClr val="tx1">
                  <a:lumMod val="75000"/>
                  <a:lumOff val="25000"/>
                </a:schemeClr>
              </a:solidFill>
            </a:rPr>
            <a:t>Communi-cation des échéances aux organismes de services aux fins de la mise en conformité</a:t>
          </a:r>
        </a:p>
      </dgm:t>
    </dgm:pt>
    <dgm:pt modelId="{425E2662-2163-425A-932C-4A1D9B1AFC2A}" type="parTrans" cxnId="{7B536651-B692-4490-B0A7-83D869753F3B}">
      <dgm:prSet/>
      <dgm:spPr/>
      <dgm:t>
        <a:bodyPr/>
        <a:lstStyle/>
        <a:p>
          <a:endParaRPr lang="en-CA"/>
        </a:p>
      </dgm:t>
    </dgm:pt>
    <dgm:pt modelId="{B19F7B03-3035-4A04-9544-F6B6E7167257}" type="sibTrans" cxnId="{7B536651-B692-4490-B0A7-83D869753F3B}">
      <dgm:prSet/>
      <dgm:spPr/>
      <dgm:t>
        <a:bodyPr/>
        <a:lstStyle/>
        <a:p>
          <a:endParaRPr lang="en-CA"/>
        </a:p>
      </dgm:t>
    </dgm:pt>
    <dgm:pt modelId="{9FF05C25-2DCC-4E36-89C4-3A29579E9C15}">
      <dgm:prSet phldrT="[Text]" custT="1"/>
      <dgm:spPr>
        <a:solidFill>
          <a:schemeClr val="accent6">
            <a:lumMod val="60000"/>
            <a:lumOff val="40000"/>
          </a:schemeClr>
        </a:solidFill>
        <a:ln>
          <a:noFill/>
        </a:ln>
      </dgm:spPr>
      <dgm:t>
        <a:bodyPr/>
        <a:lstStyle/>
        <a:p>
          <a:r>
            <a:rPr lang="fr-CA" sz="1200" dirty="0">
              <a:solidFill>
                <a:schemeClr val="tx1">
                  <a:lumMod val="75000"/>
                  <a:lumOff val="25000"/>
                </a:schemeClr>
              </a:solidFill>
            </a:rPr>
            <a:t>Publication des résultats de l’inspection dans un délai de 10 jours (ou plus tôt si l’organisme est en situation de conformité)</a:t>
          </a:r>
        </a:p>
      </dgm:t>
    </dgm:pt>
    <dgm:pt modelId="{2623FA56-427C-4A4B-81A8-860F1B35BCF3}" type="sibTrans" cxnId="{658C3087-054C-453D-BAE6-C235E27B46EB}">
      <dgm:prSet/>
      <dgm:spPr/>
      <dgm:t>
        <a:bodyPr/>
        <a:lstStyle/>
        <a:p>
          <a:endParaRPr lang="en-CA"/>
        </a:p>
      </dgm:t>
    </dgm:pt>
    <dgm:pt modelId="{306CCF81-4F23-41B2-A81D-302B674685F2}" type="parTrans" cxnId="{658C3087-054C-453D-BAE6-C235E27B46EB}">
      <dgm:prSet/>
      <dgm:spPr/>
      <dgm:t>
        <a:bodyPr/>
        <a:lstStyle/>
        <a:p>
          <a:endParaRPr lang="en-CA"/>
        </a:p>
      </dgm:t>
    </dgm:pt>
    <dgm:pt modelId="{1C60B767-74FB-4035-B4BB-B64C35163103}" type="pres">
      <dgm:prSet presAssocID="{84B47B83-2389-4F13-9E54-95D7D359B906}" presName="CompostProcess" presStyleCnt="0">
        <dgm:presLayoutVars>
          <dgm:dir/>
          <dgm:resizeHandles val="exact"/>
        </dgm:presLayoutVars>
      </dgm:prSet>
      <dgm:spPr/>
    </dgm:pt>
    <dgm:pt modelId="{724265C6-1379-4EDB-9D99-82BD4E3701D6}" type="pres">
      <dgm:prSet presAssocID="{84B47B83-2389-4F13-9E54-95D7D359B906}" presName="arrow" presStyleLbl="bgShp" presStyleIdx="0" presStyleCnt="1"/>
      <dgm:spPr>
        <a:solidFill>
          <a:schemeClr val="accent1">
            <a:tint val="40000"/>
            <a:hueOff val="0"/>
            <a:satOff val="0"/>
            <a:lumOff val="0"/>
            <a:alpha val="0"/>
          </a:schemeClr>
        </a:solidFill>
      </dgm:spPr>
    </dgm:pt>
    <dgm:pt modelId="{2C316822-0BCE-4F74-9F87-1E7CC4462AB8}" type="pres">
      <dgm:prSet presAssocID="{84B47B83-2389-4F13-9E54-95D7D359B906}" presName="linearProcess" presStyleCnt="0"/>
      <dgm:spPr/>
    </dgm:pt>
    <dgm:pt modelId="{C6DC3078-3E90-42C9-93E8-FB982F275FCB}" type="pres">
      <dgm:prSet presAssocID="{761DD1E9-FDCA-4103-9316-9A8CBA5D0BC5}" presName="textNode" presStyleLbl="node1" presStyleIdx="0" presStyleCnt="3" custScaleX="104802" custScaleY="242884" custLinFactNeighborX="21807" custLinFactNeighborY="3558">
        <dgm:presLayoutVars>
          <dgm:bulletEnabled val="1"/>
        </dgm:presLayoutVars>
      </dgm:prSet>
      <dgm:spPr/>
      <dgm:t>
        <a:bodyPr/>
        <a:lstStyle/>
        <a:p>
          <a:endParaRPr lang="en-CA"/>
        </a:p>
      </dgm:t>
    </dgm:pt>
    <dgm:pt modelId="{891FD85C-93C3-46C7-A2D1-59CA3ADB366E}" type="pres">
      <dgm:prSet presAssocID="{98A68C57-F0C8-4758-88FB-2B39DEE0881D}" presName="sibTrans" presStyleCnt="0"/>
      <dgm:spPr/>
    </dgm:pt>
    <dgm:pt modelId="{73D3A2A5-8A2B-43F0-A104-5AE47B8F1309}" type="pres">
      <dgm:prSet presAssocID="{E063A574-BB44-4716-8D5C-82574191C917}" presName="textNode" presStyleLbl="node1" presStyleIdx="1" presStyleCnt="3" custScaleX="93333" custScaleY="242884" custLinFactNeighborX="-2506" custLinFactNeighborY="6867">
        <dgm:presLayoutVars>
          <dgm:bulletEnabled val="1"/>
        </dgm:presLayoutVars>
      </dgm:prSet>
      <dgm:spPr/>
      <dgm:t>
        <a:bodyPr/>
        <a:lstStyle/>
        <a:p>
          <a:endParaRPr lang="en-CA"/>
        </a:p>
      </dgm:t>
    </dgm:pt>
    <dgm:pt modelId="{947ED693-663D-4AF0-81CF-B0EBCE2ED133}" type="pres">
      <dgm:prSet presAssocID="{B19F7B03-3035-4A04-9544-F6B6E7167257}" presName="sibTrans" presStyleCnt="0"/>
      <dgm:spPr/>
    </dgm:pt>
    <dgm:pt modelId="{83979C34-D664-4F43-AA99-3F84FBB650F5}" type="pres">
      <dgm:prSet presAssocID="{9FF05C25-2DCC-4E36-89C4-3A29579E9C15}" presName="textNode" presStyleLbl="node1" presStyleIdx="2" presStyleCnt="3" custScaleX="93536" custScaleY="242884" custLinFactNeighborX="50122" custLinFactNeighborY="1977">
        <dgm:presLayoutVars>
          <dgm:bulletEnabled val="1"/>
        </dgm:presLayoutVars>
      </dgm:prSet>
      <dgm:spPr/>
      <dgm:t>
        <a:bodyPr/>
        <a:lstStyle/>
        <a:p>
          <a:endParaRPr lang="en-CA"/>
        </a:p>
      </dgm:t>
    </dgm:pt>
  </dgm:ptLst>
  <dgm:cxnLst>
    <dgm:cxn modelId="{57DAE5DB-4547-45AD-8B8C-F54C4D776935}" type="presOf" srcId="{761DD1E9-FDCA-4103-9316-9A8CBA5D0BC5}" destId="{C6DC3078-3E90-42C9-93E8-FB982F275FCB}" srcOrd="0" destOrd="0" presId="urn:microsoft.com/office/officeart/2005/8/layout/hProcess9"/>
    <dgm:cxn modelId="{F87C9B75-5874-4FD7-898D-F703CB9B6331}" type="presOf" srcId="{E063A574-BB44-4716-8D5C-82574191C917}" destId="{73D3A2A5-8A2B-43F0-A104-5AE47B8F1309}" srcOrd="0" destOrd="0" presId="urn:microsoft.com/office/officeart/2005/8/layout/hProcess9"/>
    <dgm:cxn modelId="{8FCB6888-E710-4428-B33A-65683AF530D0}" srcId="{84B47B83-2389-4F13-9E54-95D7D359B906}" destId="{761DD1E9-FDCA-4103-9316-9A8CBA5D0BC5}" srcOrd="0" destOrd="0" parTransId="{F11D697F-F232-474F-861D-62CD577C4681}" sibTransId="{98A68C57-F0C8-4758-88FB-2B39DEE0881D}"/>
    <dgm:cxn modelId="{7B536651-B692-4490-B0A7-83D869753F3B}" srcId="{84B47B83-2389-4F13-9E54-95D7D359B906}" destId="{E063A574-BB44-4716-8D5C-82574191C917}" srcOrd="1" destOrd="0" parTransId="{425E2662-2163-425A-932C-4A1D9B1AFC2A}" sibTransId="{B19F7B03-3035-4A04-9544-F6B6E7167257}"/>
    <dgm:cxn modelId="{F6DD37E6-F0EB-4A8C-AE22-A3382603DC20}" type="presOf" srcId="{9FF05C25-2DCC-4E36-89C4-3A29579E9C15}" destId="{83979C34-D664-4F43-AA99-3F84FBB650F5}" srcOrd="0" destOrd="0" presId="urn:microsoft.com/office/officeart/2005/8/layout/hProcess9"/>
    <dgm:cxn modelId="{658C3087-054C-453D-BAE6-C235E27B46EB}" srcId="{84B47B83-2389-4F13-9E54-95D7D359B906}" destId="{9FF05C25-2DCC-4E36-89C4-3A29579E9C15}" srcOrd="2" destOrd="0" parTransId="{306CCF81-4F23-41B2-A81D-302B674685F2}" sibTransId="{2623FA56-427C-4A4B-81A8-860F1B35BCF3}"/>
    <dgm:cxn modelId="{CEB7F00E-3A13-4219-A86E-DB5B49BB0B47}" type="presOf" srcId="{84B47B83-2389-4F13-9E54-95D7D359B906}" destId="{1C60B767-74FB-4035-B4BB-B64C35163103}" srcOrd="0" destOrd="0" presId="urn:microsoft.com/office/officeart/2005/8/layout/hProcess9"/>
    <dgm:cxn modelId="{A7E36CB3-04E3-4273-A576-966D22F69885}" type="presParOf" srcId="{1C60B767-74FB-4035-B4BB-B64C35163103}" destId="{724265C6-1379-4EDB-9D99-82BD4E3701D6}" srcOrd="0" destOrd="0" presId="urn:microsoft.com/office/officeart/2005/8/layout/hProcess9"/>
    <dgm:cxn modelId="{C8166D0A-13FB-4A6C-894C-4BF6DBB378B4}" type="presParOf" srcId="{1C60B767-74FB-4035-B4BB-B64C35163103}" destId="{2C316822-0BCE-4F74-9F87-1E7CC4462AB8}" srcOrd="1" destOrd="0" presId="urn:microsoft.com/office/officeart/2005/8/layout/hProcess9"/>
    <dgm:cxn modelId="{A15D0D9A-1BEB-41BC-B52E-75CC2178EE8B}" type="presParOf" srcId="{2C316822-0BCE-4F74-9F87-1E7CC4462AB8}" destId="{C6DC3078-3E90-42C9-93E8-FB982F275FCB}" srcOrd="0" destOrd="0" presId="urn:microsoft.com/office/officeart/2005/8/layout/hProcess9"/>
    <dgm:cxn modelId="{B4BC5CE3-A0C2-4178-A49F-CB0F1B741BE8}" type="presParOf" srcId="{2C316822-0BCE-4F74-9F87-1E7CC4462AB8}" destId="{891FD85C-93C3-46C7-A2D1-59CA3ADB366E}" srcOrd="1" destOrd="0" presId="urn:microsoft.com/office/officeart/2005/8/layout/hProcess9"/>
    <dgm:cxn modelId="{70B3CD55-4C62-478D-BA7B-351A8F54B1C6}" type="presParOf" srcId="{2C316822-0BCE-4F74-9F87-1E7CC4462AB8}" destId="{73D3A2A5-8A2B-43F0-A104-5AE47B8F1309}" srcOrd="2" destOrd="0" presId="urn:microsoft.com/office/officeart/2005/8/layout/hProcess9"/>
    <dgm:cxn modelId="{ACA28E02-1EB9-4AB5-BB08-61FA22771034}" type="presParOf" srcId="{2C316822-0BCE-4F74-9F87-1E7CC4462AB8}" destId="{947ED693-663D-4AF0-81CF-B0EBCE2ED133}" srcOrd="3" destOrd="0" presId="urn:microsoft.com/office/officeart/2005/8/layout/hProcess9"/>
    <dgm:cxn modelId="{F035C738-31BB-4751-AE45-71B5913F4A48}" type="presParOf" srcId="{2C316822-0BCE-4F74-9F87-1E7CC4462AB8}" destId="{83979C34-D664-4F43-AA99-3F84FBB650F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8CC91-96C5-4D0F-974C-AF005F264BE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CEF08B62-F3EB-42E8-A8DA-8497FC20D2C3}">
      <dgm:prSet phldrT="[Text]" custT="1"/>
      <dgm:spPr>
        <a:solidFill>
          <a:schemeClr val="accent6">
            <a:lumMod val="60000"/>
            <a:lumOff val="40000"/>
          </a:schemeClr>
        </a:solidFill>
        <a:ln>
          <a:noFill/>
        </a:ln>
      </dgm:spPr>
      <dgm:t>
        <a:bodyPr/>
        <a:lstStyle/>
        <a:p>
          <a:pPr algn="ctr"/>
          <a:r>
            <a:rPr lang="fr-CA" sz="1200" dirty="0">
              <a:solidFill>
                <a:schemeClr val="tx1">
                  <a:lumMod val="75000"/>
                  <a:lumOff val="25000"/>
                </a:schemeClr>
              </a:solidFill>
            </a:rPr>
            <a:t>Avis d’ordre de conformité</a:t>
          </a:r>
        </a:p>
        <a:p>
          <a:pPr algn="ctr"/>
          <a:endParaRPr lang="en-CA" sz="1200" dirty="0">
            <a:solidFill>
              <a:schemeClr val="tx1">
                <a:lumMod val="75000"/>
                <a:lumOff val="25000"/>
              </a:schemeClr>
            </a:solidFill>
          </a:endParaRPr>
        </a:p>
        <a:p>
          <a:pPr algn="ctr"/>
          <a:r>
            <a:rPr lang="fr-CA" sz="1200" dirty="0">
              <a:solidFill>
                <a:schemeClr val="tx1">
                  <a:lumMod val="75000"/>
                  <a:lumOff val="25000"/>
                </a:schemeClr>
              </a:solidFill>
            </a:rPr>
            <a:t>10 jours en cas de risque élevé</a:t>
          </a:r>
        </a:p>
        <a:p>
          <a:pPr algn="ctr"/>
          <a:endParaRPr lang="en-CA" sz="1200" dirty="0">
            <a:solidFill>
              <a:schemeClr val="tx1">
                <a:lumMod val="75000"/>
                <a:lumOff val="25000"/>
              </a:schemeClr>
            </a:solidFill>
          </a:endParaRPr>
        </a:p>
        <a:p>
          <a:pPr algn="ctr"/>
          <a:r>
            <a:rPr lang="fr-CA" sz="1200" dirty="0">
              <a:solidFill>
                <a:schemeClr val="tx1">
                  <a:lumMod val="75000"/>
                  <a:lumOff val="25000"/>
                </a:schemeClr>
              </a:solidFill>
            </a:rPr>
            <a:t>40 jours en cas de risque faible à modéré</a:t>
          </a:r>
        </a:p>
      </dgm:t>
    </dgm:pt>
    <dgm:pt modelId="{1DD18C5F-EEBB-46C8-90AE-B42234CBD814}" type="parTrans" cxnId="{B14AA65E-D3A0-48A2-8032-025AC1DA4229}">
      <dgm:prSet/>
      <dgm:spPr/>
      <dgm:t>
        <a:bodyPr/>
        <a:lstStyle/>
        <a:p>
          <a:pPr algn="ctr"/>
          <a:endParaRPr lang="en-CA"/>
        </a:p>
      </dgm:t>
    </dgm:pt>
    <dgm:pt modelId="{C5B9389E-2726-4027-9895-5CD7043CDCB4}" type="sibTrans" cxnId="{B14AA65E-D3A0-48A2-8032-025AC1DA4229}">
      <dgm:prSet/>
      <dgm:spPr/>
      <dgm:t>
        <a:bodyPr/>
        <a:lstStyle/>
        <a:p>
          <a:pPr algn="ctr"/>
          <a:endParaRPr lang="en-CA"/>
        </a:p>
      </dgm:t>
    </dgm:pt>
    <dgm:pt modelId="{0440223F-708D-4EED-9BD0-996C7E5EA177}">
      <dgm:prSet phldrT="[Text]" custT="1"/>
      <dgm:spPr>
        <a:solidFill>
          <a:schemeClr val="accent6">
            <a:lumMod val="60000"/>
            <a:lumOff val="40000"/>
          </a:schemeClr>
        </a:solidFill>
        <a:ln>
          <a:noFill/>
        </a:ln>
      </dgm:spPr>
      <dgm:t>
        <a:bodyPr/>
        <a:lstStyle/>
        <a:p>
          <a:pPr algn="ctr"/>
          <a:r>
            <a:rPr lang="fr-CA" sz="1200" dirty="0">
              <a:solidFill>
                <a:schemeClr val="tx1">
                  <a:lumMod val="75000"/>
                  <a:lumOff val="25000"/>
                </a:schemeClr>
              </a:solidFill>
            </a:rPr>
            <a:t>Ordre de conformité</a:t>
          </a:r>
        </a:p>
        <a:p>
          <a:pPr algn="ctr"/>
          <a:endParaRPr lang="en-CA" sz="1200" dirty="0">
            <a:solidFill>
              <a:schemeClr val="tx1">
                <a:lumMod val="75000"/>
                <a:lumOff val="25000"/>
              </a:schemeClr>
            </a:solidFill>
          </a:endParaRPr>
        </a:p>
        <a:p>
          <a:pPr algn="ctr"/>
          <a:r>
            <a:rPr lang="fr-CA" sz="1200" dirty="0">
              <a:solidFill>
                <a:schemeClr val="tx1">
                  <a:lumMod val="75000"/>
                  <a:lumOff val="25000"/>
                </a:schemeClr>
              </a:solidFill>
            </a:rPr>
            <a:t>La directrice ou le directeur établit un échéancier aux fins de la mise en conformité</a:t>
          </a:r>
        </a:p>
      </dgm:t>
    </dgm:pt>
    <dgm:pt modelId="{3D7C2C22-873B-4058-9EB9-A9690D3305DA}" type="parTrans" cxnId="{BD819FA5-0237-4948-A17F-B9F71C2B37CC}">
      <dgm:prSet/>
      <dgm:spPr/>
      <dgm:t>
        <a:bodyPr/>
        <a:lstStyle/>
        <a:p>
          <a:pPr algn="ctr"/>
          <a:endParaRPr lang="en-CA"/>
        </a:p>
      </dgm:t>
    </dgm:pt>
    <dgm:pt modelId="{3704BAA4-8959-4D77-AF11-1EF496D6D232}" type="sibTrans" cxnId="{BD819FA5-0237-4948-A17F-B9F71C2B37CC}">
      <dgm:prSet/>
      <dgm:spPr/>
      <dgm:t>
        <a:bodyPr/>
        <a:lstStyle/>
        <a:p>
          <a:pPr algn="ctr"/>
          <a:endParaRPr lang="en-CA"/>
        </a:p>
      </dgm:t>
    </dgm:pt>
    <dgm:pt modelId="{116A865F-BAF0-404B-808A-C80B3E19D3BD}">
      <dgm:prSet phldrT="[Text]" custT="1"/>
      <dgm:spPr>
        <a:solidFill>
          <a:schemeClr val="accent6">
            <a:lumMod val="60000"/>
            <a:lumOff val="40000"/>
          </a:schemeClr>
        </a:solidFill>
        <a:ln>
          <a:noFill/>
        </a:ln>
      </dgm:spPr>
      <dgm:t>
        <a:bodyPr/>
        <a:lstStyle/>
        <a:p>
          <a:pPr algn="ctr">
            <a:lnSpc>
              <a:spcPct val="90000"/>
            </a:lnSpc>
          </a:pPr>
          <a:r>
            <a:rPr lang="fr-CA" sz="1200" dirty="0">
              <a:solidFill>
                <a:schemeClr val="tx1">
                  <a:lumMod val="75000"/>
                  <a:lumOff val="25000"/>
                </a:schemeClr>
              </a:solidFill>
            </a:rPr>
            <a:t>Cas extrêmes de non-conformité constante :</a:t>
          </a:r>
        </a:p>
        <a:p>
          <a:pPr algn="ctr">
            <a:lnSpc>
              <a:spcPct val="90000"/>
            </a:lnSpc>
          </a:pPr>
          <a:r>
            <a:rPr lang="fr-CA" sz="1200" dirty="0">
              <a:solidFill>
                <a:schemeClr val="tx1">
                  <a:lumMod val="75000"/>
                  <a:lumOff val="25000"/>
                </a:schemeClr>
              </a:solidFill>
            </a:rPr>
            <a:t> </a:t>
          </a:r>
        </a:p>
        <a:p>
          <a:pPr algn="ctr">
            <a:lnSpc>
              <a:spcPct val="100000"/>
            </a:lnSpc>
          </a:pPr>
          <a:r>
            <a:rPr lang="fr-CA" sz="1200" dirty="0">
              <a:solidFill>
                <a:schemeClr val="tx1">
                  <a:lumMod val="75000"/>
                  <a:lumOff val="25000"/>
                </a:schemeClr>
              </a:solidFill>
            </a:rPr>
            <a:t>Prise en charge immédiate</a:t>
          </a:r>
          <a:br>
            <a:rPr lang="fr-CA" sz="1200" dirty="0">
              <a:solidFill>
                <a:schemeClr val="tx1">
                  <a:lumMod val="75000"/>
                  <a:lumOff val="25000"/>
                </a:schemeClr>
              </a:solidFill>
            </a:rPr>
          </a:br>
          <a:r>
            <a:rPr lang="fr-CA" sz="1200" dirty="0">
              <a:solidFill>
                <a:schemeClr val="tx1">
                  <a:lumMod val="75000"/>
                  <a:lumOff val="25000"/>
                </a:schemeClr>
              </a:solidFill>
            </a:rPr>
            <a:t>(art. 31)</a:t>
          </a:r>
        </a:p>
        <a:p>
          <a:pPr algn="ctr">
            <a:lnSpc>
              <a:spcPct val="90000"/>
            </a:lnSpc>
          </a:pPr>
          <a:endParaRPr lang="en-CA" sz="1200" dirty="0">
            <a:solidFill>
              <a:schemeClr val="tx1">
                <a:lumMod val="75000"/>
                <a:lumOff val="25000"/>
              </a:schemeClr>
            </a:solidFill>
          </a:endParaRPr>
        </a:p>
        <a:p>
          <a:pPr algn="ctr">
            <a:lnSpc>
              <a:spcPct val="90000"/>
            </a:lnSpc>
          </a:pPr>
          <a:r>
            <a:rPr lang="fr-CA" sz="1200" dirty="0">
              <a:solidFill>
                <a:schemeClr val="tx1">
                  <a:lumMod val="75000"/>
                  <a:lumOff val="25000"/>
                </a:schemeClr>
              </a:solidFill>
            </a:rPr>
            <a:t>Résiliation de l’entente de finance-ment (par. 30 (7))</a:t>
          </a:r>
        </a:p>
      </dgm:t>
    </dgm:pt>
    <dgm:pt modelId="{EA8A93A9-820A-4921-8894-DC6622CD2DB2}" type="parTrans" cxnId="{C7348BE5-3A1F-41C8-8F68-61A75C77036C}">
      <dgm:prSet/>
      <dgm:spPr/>
      <dgm:t>
        <a:bodyPr/>
        <a:lstStyle/>
        <a:p>
          <a:pPr algn="ctr"/>
          <a:endParaRPr lang="en-CA"/>
        </a:p>
      </dgm:t>
    </dgm:pt>
    <dgm:pt modelId="{0426C85E-BB10-4D35-A5F2-EBA99A547D0F}" type="sibTrans" cxnId="{C7348BE5-3A1F-41C8-8F68-61A75C77036C}">
      <dgm:prSet/>
      <dgm:spPr/>
      <dgm:t>
        <a:bodyPr/>
        <a:lstStyle/>
        <a:p>
          <a:pPr algn="ctr"/>
          <a:endParaRPr lang="en-CA"/>
        </a:p>
      </dgm:t>
    </dgm:pt>
    <dgm:pt modelId="{9F126038-F9A9-463C-9CCF-B3C847DAC9D8}" type="pres">
      <dgm:prSet presAssocID="{61F8CC91-96C5-4D0F-974C-AF005F264BEF}" presName="CompostProcess" presStyleCnt="0">
        <dgm:presLayoutVars>
          <dgm:dir/>
          <dgm:resizeHandles val="exact"/>
        </dgm:presLayoutVars>
      </dgm:prSet>
      <dgm:spPr/>
      <dgm:t>
        <a:bodyPr/>
        <a:lstStyle/>
        <a:p>
          <a:endParaRPr lang="en-CA"/>
        </a:p>
      </dgm:t>
    </dgm:pt>
    <dgm:pt modelId="{63BF1504-5815-4E86-A1C1-19CA60FA8FA7}" type="pres">
      <dgm:prSet presAssocID="{61F8CC91-96C5-4D0F-974C-AF005F264BEF}" presName="arrow" presStyleLbl="bgShp" presStyleIdx="0" presStyleCnt="1" custScaleY="99699" custLinFactNeighborX="-2288" custLinFactNeighborY="11520"/>
      <dgm:spPr>
        <a:solidFill>
          <a:schemeClr val="accent1">
            <a:tint val="40000"/>
            <a:hueOff val="0"/>
            <a:satOff val="0"/>
            <a:lumOff val="0"/>
            <a:alpha val="0"/>
          </a:schemeClr>
        </a:solidFill>
      </dgm:spPr>
    </dgm:pt>
    <dgm:pt modelId="{81F6F392-8530-4B67-BE04-3E269AE35699}" type="pres">
      <dgm:prSet presAssocID="{61F8CC91-96C5-4D0F-974C-AF005F264BEF}" presName="linearProcess" presStyleCnt="0"/>
      <dgm:spPr/>
    </dgm:pt>
    <dgm:pt modelId="{64836724-5DA6-49B5-8A3A-8F631E405116}" type="pres">
      <dgm:prSet presAssocID="{CEF08B62-F3EB-42E8-A8DA-8497FC20D2C3}" presName="textNode" presStyleLbl="node1" presStyleIdx="0" presStyleCnt="3" custScaleX="160691" custScaleY="250000" custLinFactX="8678" custLinFactNeighborX="100000">
        <dgm:presLayoutVars>
          <dgm:bulletEnabled val="1"/>
        </dgm:presLayoutVars>
      </dgm:prSet>
      <dgm:spPr/>
      <dgm:t>
        <a:bodyPr/>
        <a:lstStyle/>
        <a:p>
          <a:endParaRPr lang="en-CA"/>
        </a:p>
      </dgm:t>
    </dgm:pt>
    <dgm:pt modelId="{5699ED06-3D9D-4B0B-B449-5B04E9A7D56F}" type="pres">
      <dgm:prSet presAssocID="{C5B9389E-2726-4027-9895-5CD7043CDCB4}" presName="sibTrans" presStyleCnt="0"/>
      <dgm:spPr/>
    </dgm:pt>
    <dgm:pt modelId="{F61131C9-EA74-481A-8D23-E029C423372C}" type="pres">
      <dgm:prSet presAssocID="{0440223F-708D-4EED-9BD0-996C7E5EA177}" presName="textNode" presStyleLbl="node1" presStyleIdx="1" presStyleCnt="3" custScaleX="155731" custScaleY="250000" custLinFactX="9710" custLinFactNeighborX="100000">
        <dgm:presLayoutVars>
          <dgm:bulletEnabled val="1"/>
        </dgm:presLayoutVars>
      </dgm:prSet>
      <dgm:spPr/>
      <dgm:t>
        <a:bodyPr/>
        <a:lstStyle/>
        <a:p>
          <a:endParaRPr lang="en-CA"/>
        </a:p>
      </dgm:t>
    </dgm:pt>
    <dgm:pt modelId="{4EC463CC-30B6-454F-86BA-7E138AA761D2}" type="pres">
      <dgm:prSet presAssocID="{3704BAA4-8959-4D77-AF11-1EF496D6D232}" presName="sibTrans" presStyleCnt="0"/>
      <dgm:spPr/>
    </dgm:pt>
    <dgm:pt modelId="{C199A031-ECE3-4B30-B90F-E63C170876FC}" type="pres">
      <dgm:prSet presAssocID="{116A865F-BAF0-404B-808A-C80B3E19D3BD}" presName="textNode" presStyleLbl="node1" presStyleIdx="2" presStyleCnt="3" custScaleX="155731" custScaleY="250000" custLinFactNeighborX="89374">
        <dgm:presLayoutVars>
          <dgm:bulletEnabled val="1"/>
        </dgm:presLayoutVars>
      </dgm:prSet>
      <dgm:spPr/>
      <dgm:t>
        <a:bodyPr/>
        <a:lstStyle/>
        <a:p>
          <a:endParaRPr lang="en-CA"/>
        </a:p>
      </dgm:t>
    </dgm:pt>
  </dgm:ptLst>
  <dgm:cxnLst>
    <dgm:cxn modelId="{000F089E-F68C-4CC8-B5D9-1757114440DA}" type="presOf" srcId="{0440223F-708D-4EED-9BD0-996C7E5EA177}" destId="{F61131C9-EA74-481A-8D23-E029C423372C}" srcOrd="0" destOrd="0" presId="urn:microsoft.com/office/officeart/2005/8/layout/hProcess9"/>
    <dgm:cxn modelId="{69C147BB-26A1-4B5F-8586-E2FA0904F09E}" type="presOf" srcId="{61F8CC91-96C5-4D0F-974C-AF005F264BEF}" destId="{9F126038-F9A9-463C-9CCF-B3C847DAC9D8}" srcOrd="0" destOrd="0" presId="urn:microsoft.com/office/officeart/2005/8/layout/hProcess9"/>
    <dgm:cxn modelId="{C7348BE5-3A1F-41C8-8F68-61A75C77036C}" srcId="{61F8CC91-96C5-4D0F-974C-AF005F264BEF}" destId="{116A865F-BAF0-404B-808A-C80B3E19D3BD}" srcOrd="2" destOrd="0" parTransId="{EA8A93A9-820A-4921-8894-DC6622CD2DB2}" sibTransId="{0426C85E-BB10-4D35-A5F2-EBA99A547D0F}"/>
    <dgm:cxn modelId="{1065EA30-0AD0-44D5-8970-A473AE4FB778}" type="presOf" srcId="{CEF08B62-F3EB-42E8-A8DA-8497FC20D2C3}" destId="{64836724-5DA6-49B5-8A3A-8F631E405116}" srcOrd="0" destOrd="0" presId="urn:microsoft.com/office/officeart/2005/8/layout/hProcess9"/>
    <dgm:cxn modelId="{B14AA65E-D3A0-48A2-8032-025AC1DA4229}" srcId="{61F8CC91-96C5-4D0F-974C-AF005F264BEF}" destId="{CEF08B62-F3EB-42E8-A8DA-8497FC20D2C3}" srcOrd="0" destOrd="0" parTransId="{1DD18C5F-EEBB-46C8-90AE-B42234CBD814}" sibTransId="{C5B9389E-2726-4027-9895-5CD7043CDCB4}"/>
    <dgm:cxn modelId="{08169A13-A83E-400B-9B10-28382C443A3F}" type="presOf" srcId="{116A865F-BAF0-404B-808A-C80B3E19D3BD}" destId="{C199A031-ECE3-4B30-B90F-E63C170876FC}" srcOrd="0" destOrd="0" presId="urn:microsoft.com/office/officeart/2005/8/layout/hProcess9"/>
    <dgm:cxn modelId="{BD819FA5-0237-4948-A17F-B9F71C2B37CC}" srcId="{61F8CC91-96C5-4D0F-974C-AF005F264BEF}" destId="{0440223F-708D-4EED-9BD0-996C7E5EA177}" srcOrd="1" destOrd="0" parTransId="{3D7C2C22-873B-4058-9EB9-A9690D3305DA}" sibTransId="{3704BAA4-8959-4D77-AF11-1EF496D6D232}"/>
    <dgm:cxn modelId="{180BD89F-7364-4FBA-BDB6-FB0B8E5A110B}" type="presParOf" srcId="{9F126038-F9A9-463C-9CCF-B3C847DAC9D8}" destId="{63BF1504-5815-4E86-A1C1-19CA60FA8FA7}" srcOrd="0" destOrd="0" presId="urn:microsoft.com/office/officeart/2005/8/layout/hProcess9"/>
    <dgm:cxn modelId="{3BC0D81B-4917-4B05-9B4B-C7A07ED474AF}" type="presParOf" srcId="{9F126038-F9A9-463C-9CCF-B3C847DAC9D8}" destId="{81F6F392-8530-4B67-BE04-3E269AE35699}" srcOrd="1" destOrd="0" presId="urn:microsoft.com/office/officeart/2005/8/layout/hProcess9"/>
    <dgm:cxn modelId="{6F71E94D-C445-43A0-B255-EEE8B26F6F32}" type="presParOf" srcId="{81F6F392-8530-4B67-BE04-3E269AE35699}" destId="{64836724-5DA6-49B5-8A3A-8F631E405116}" srcOrd="0" destOrd="0" presId="urn:microsoft.com/office/officeart/2005/8/layout/hProcess9"/>
    <dgm:cxn modelId="{85EE0BE8-ACB7-49B1-BE5E-9420A3F9C654}" type="presParOf" srcId="{81F6F392-8530-4B67-BE04-3E269AE35699}" destId="{5699ED06-3D9D-4B0B-B449-5B04E9A7D56F}" srcOrd="1" destOrd="0" presId="urn:microsoft.com/office/officeart/2005/8/layout/hProcess9"/>
    <dgm:cxn modelId="{4F1E26D6-4056-4AA5-B0C7-16D491012ADE}" type="presParOf" srcId="{81F6F392-8530-4B67-BE04-3E269AE35699}" destId="{F61131C9-EA74-481A-8D23-E029C423372C}" srcOrd="2" destOrd="0" presId="urn:microsoft.com/office/officeart/2005/8/layout/hProcess9"/>
    <dgm:cxn modelId="{515F2FDF-6159-4D23-980D-AE4508433B49}" type="presParOf" srcId="{81F6F392-8530-4B67-BE04-3E269AE35699}" destId="{4EC463CC-30B6-454F-86BA-7E138AA761D2}" srcOrd="3" destOrd="0" presId="urn:microsoft.com/office/officeart/2005/8/layout/hProcess9"/>
    <dgm:cxn modelId="{1EEE64B2-DBBC-430F-987A-9C1601D7C7F3}" type="presParOf" srcId="{81F6F392-8530-4B67-BE04-3E269AE35699}" destId="{C199A031-ECE3-4B30-B90F-E63C170876FC}" srcOrd="4" destOrd="0" presId="urn:microsoft.com/office/officeart/2005/8/layout/hProcess9"/>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029ADB-5DE3-4538-8FE7-78CD739E12EE}"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CA"/>
        </a:p>
      </dgm:t>
    </dgm:pt>
    <dgm:pt modelId="{150BB36F-6271-48E2-9404-AFD72DC47822}">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Réunion initiale</a:t>
          </a:r>
        </a:p>
      </dgm:t>
    </dgm:pt>
    <dgm:pt modelId="{D6957F8A-7823-490F-B6F7-AB0859D2B0A2}" type="parTrans" cxnId="{74F63F7D-DBDD-49AD-8938-75108BC908F8}">
      <dgm:prSet/>
      <dgm:spPr/>
      <dgm:t>
        <a:bodyPr/>
        <a:lstStyle/>
        <a:p>
          <a:endParaRPr lang="en-CA"/>
        </a:p>
      </dgm:t>
    </dgm:pt>
    <dgm:pt modelId="{CC360150-F408-44FB-8B1D-CEF057011040}" type="sibTrans" cxnId="{74F63F7D-DBDD-49AD-8938-75108BC908F8}">
      <dgm:prSet/>
      <dgm:spPr/>
      <dgm:t>
        <a:bodyPr/>
        <a:lstStyle/>
        <a:p>
          <a:endParaRPr lang="en-CA"/>
        </a:p>
      </dgm:t>
    </dgm:pt>
    <dgm:pt modelId="{C835E1A5-E69F-4181-B8E1-591647555055}">
      <dgm:prSet phldrT="[Text]" custT="1">
        <dgm:style>
          <a:lnRef idx="2">
            <a:schemeClr val="accent6"/>
          </a:lnRef>
          <a:fillRef idx="1">
            <a:schemeClr val="lt1"/>
          </a:fillRef>
          <a:effectRef idx="0">
            <a:schemeClr val="accent6"/>
          </a:effectRef>
          <a:fontRef idx="minor">
            <a:schemeClr val="dk1"/>
          </a:fontRef>
        </dgm:style>
      </dgm:prSet>
      <dgm:spPr/>
      <dgm: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Inspection</a:t>
          </a:r>
        </a:p>
      </dgm:t>
    </dgm:pt>
    <dgm:pt modelId="{DA288033-28D8-46C3-94E9-D0C7D7F9EABB}" type="parTrans" cxnId="{D06DE6E0-EEB1-400C-9A12-5D48BF18C3AE}">
      <dgm:prSet/>
      <dgm:spPr/>
      <dgm:t>
        <a:bodyPr/>
        <a:lstStyle/>
        <a:p>
          <a:endParaRPr lang="en-CA"/>
        </a:p>
      </dgm:t>
    </dgm:pt>
    <dgm:pt modelId="{11F4E361-16C1-462B-A499-417A26D72023}" type="sibTrans" cxnId="{D06DE6E0-EEB1-400C-9A12-5D48BF18C3AE}">
      <dgm:prSet/>
      <dgm:spPr/>
      <dgm:t>
        <a:bodyPr/>
        <a:lstStyle/>
        <a:p>
          <a:endParaRPr lang="en-CA"/>
        </a:p>
      </dgm:t>
    </dgm:pt>
    <dgm:pt modelId="{B923B684-A958-4A2B-B437-EA9FB2F376D5}">
      <dgm:prSet custT="1">
        <dgm:style>
          <a:lnRef idx="2">
            <a:schemeClr val="accent6"/>
          </a:lnRef>
          <a:fillRef idx="1">
            <a:schemeClr val="lt1"/>
          </a:fillRef>
          <a:effectRef idx="0">
            <a:schemeClr val="accent6"/>
          </a:effectRef>
          <a:fontRef idx="minor">
            <a:schemeClr val="dk1"/>
          </a:fontRef>
        </dgm:style>
      </dgm:prSet>
      <dgm:spPr/>
      <dgm: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Réunion de clôture et approbation</a:t>
          </a:r>
        </a:p>
      </dgm:t>
    </dgm:pt>
    <dgm:pt modelId="{8B489EFB-8643-4C90-9C3D-B3D22DC7FD31}" type="parTrans" cxnId="{5D745245-AA74-487D-9F40-7499CAB7711C}">
      <dgm:prSet/>
      <dgm:spPr/>
      <dgm:t>
        <a:bodyPr/>
        <a:lstStyle/>
        <a:p>
          <a:endParaRPr lang="en-CA"/>
        </a:p>
      </dgm:t>
    </dgm:pt>
    <dgm:pt modelId="{8516E1FD-7765-47E0-98B2-B36694DA42BF}" type="sibTrans" cxnId="{5D745245-AA74-487D-9F40-7499CAB7711C}">
      <dgm:prSet/>
      <dgm:spPr/>
      <dgm:t>
        <a:bodyPr/>
        <a:lstStyle/>
        <a:p>
          <a:endParaRPr lang="en-CA"/>
        </a:p>
      </dgm:t>
    </dgm:pt>
    <dgm:pt modelId="{4E222433-D0B5-42E0-ADA1-DDB9688E175F}">
      <dgm:prSet custT="1">
        <dgm:style>
          <a:lnRef idx="2">
            <a:schemeClr val="accent6"/>
          </a:lnRef>
          <a:fillRef idx="1">
            <a:schemeClr val="lt1"/>
          </a:fillRef>
          <a:effectRef idx="0">
            <a:schemeClr val="accent6"/>
          </a:effectRef>
          <a:fontRef idx="minor">
            <a:schemeClr val="dk1"/>
          </a:fontRef>
        </dgm:style>
      </dgm:prSet>
      <dgm:spPr/>
      <dgm: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Résultats de conformité</a:t>
          </a:r>
        </a:p>
      </dgm:t>
    </dgm:pt>
    <dgm:pt modelId="{390E0899-8784-4AA0-8525-2E533D6C939E}" type="parTrans" cxnId="{D8895E85-81E5-431B-AFB8-58D5CA733862}">
      <dgm:prSet/>
      <dgm:spPr/>
      <dgm:t>
        <a:bodyPr/>
        <a:lstStyle/>
        <a:p>
          <a:endParaRPr lang="en-CA"/>
        </a:p>
      </dgm:t>
    </dgm:pt>
    <dgm:pt modelId="{C62EC712-41E2-4535-839F-0BAC017603F9}" type="sibTrans" cxnId="{D8895E85-81E5-431B-AFB8-58D5CA733862}">
      <dgm:prSet/>
      <dgm:spPr/>
      <dgm:t>
        <a:bodyPr/>
        <a:lstStyle/>
        <a:p>
          <a:endParaRPr lang="en-CA"/>
        </a:p>
      </dgm:t>
    </dgm:pt>
    <dgm:pt modelId="{F48E698C-430B-40DC-A60F-897F7B446ED5}">
      <dgm:prSet custT="1">
        <dgm:style>
          <a:lnRef idx="2">
            <a:schemeClr val="accent6"/>
          </a:lnRef>
          <a:fillRef idx="1">
            <a:schemeClr val="lt1"/>
          </a:fillRef>
          <a:effectRef idx="0">
            <a:schemeClr val="accent6"/>
          </a:effectRef>
          <a:fontRef idx="minor">
            <a:schemeClr val="dk1"/>
          </a:fontRef>
        </dgm:style>
      </dgm:prSet>
      <dgm:spPr/>
      <dgm: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Remise du MAC au ministère</a:t>
          </a:r>
        </a:p>
      </dgm:t>
    </dgm:pt>
    <dgm:pt modelId="{16056FDD-C83E-45CA-8FFE-CD7940A90127}" type="parTrans" cxnId="{090BACE0-BC9E-4950-B788-73128F19E80B}">
      <dgm:prSet/>
      <dgm:spPr/>
      <dgm:t>
        <a:bodyPr/>
        <a:lstStyle/>
        <a:p>
          <a:endParaRPr lang="en-CA"/>
        </a:p>
      </dgm:t>
    </dgm:pt>
    <dgm:pt modelId="{6BF83FF5-A025-45A5-B865-73316642435C}" type="sibTrans" cxnId="{090BACE0-BC9E-4950-B788-73128F19E80B}">
      <dgm:prSet/>
      <dgm:spPr/>
      <dgm:t>
        <a:bodyPr/>
        <a:lstStyle/>
        <a:p>
          <a:endParaRPr lang="en-CA"/>
        </a:p>
      </dgm:t>
    </dgm:pt>
    <dgm:pt modelId="{5B521A28-3B10-4856-AA87-5CD756EDDDF5}">
      <dgm:prSet custT="1">
        <dgm:style>
          <a:lnRef idx="2">
            <a:schemeClr val="accent6"/>
          </a:lnRef>
          <a:fillRef idx="1">
            <a:schemeClr val="lt1"/>
          </a:fillRef>
          <a:effectRef idx="0">
            <a:schemeClr val="accent6"/>
          </a:effectRef>
          <a:fontRef idx="minor">
            <a:schemeClr val="dk1"/>
          </a:fontRef>
        </dgm:style>
      </dgm:prSet>
      <dgm:spPr/>
      <dgm: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Dans les 10 jours qui suivent l’inspection</a:t>
          </a:r>
        </a:p>
      </dgm:t>
    </dgm:pt>
    <dgm:pt modelId="{BEEFD962-CB57-489D-B16D-146632F35360}" type="parTrans" cxnId="{D3B5C391-EB18-44B0-9CE1-E53B2F1D7D89}">
      <dgm:prSet/>
      <dgm:spPr/>
      <dgm:t>
        <a:bodyPr/>
        <a:lstStyle/>
        <a:p>
          <a:endParaRPr lang="en-CA"/>
        </a:p>
      </dgm:t>
    </dgm:pt>
    <dgm:pt modelId="{5D571313-5818-43FF-8D8D-3341E259CFFF}" type="sibTrans" cxnId="{D3B5C391-EB18-44B0-9CE1-E53B2F1D7D89}">
      <dgm:prSet/>
      <dgm:spPr/>
      <dgm:t>
        <a:bodyPr/>
        <a:lstStyle/>
        <a:p>
          <a:endParaRPr lang="en-CA"/>
        </a:p>
      </dgm:t>
    </dgm:pt>
    <dgm:pt modelId="{4903D1EE-1000-45D0-BD6B-2528D475B714}" type="pres">
      <dgm:prSet presAssocID="{10029ADB-5DE3-4538-8FE7-78CD739E12EE}" presName="rootnode" presStyleCnt="0">
        <dgm:presLayoutVars>
          <dgm:chMax/>
          <dgm:chPref/>
          <dgm:dir/>
          <dgm:animLvl val="lvl"/>
        </dgm:presLayoutVars>
      </dgm:prSet>
      <dgm:spPr/>
      <dgm:t>
        <a:bodyPr/>
        <a:lstStyle/>
        <a:p>
          <a:endParaRPr lang="en-CA"/>
        </a:p>
      </dgm:t>
    </dgm:pt>
    <dgm:pt modelId="{68DBDFBD-C32E-4A26-BB3C-6A7A4F1BF1A4}" type="pres">
      <dgm:prSet presAssocID="{150BB36F-6271-48E2-9404-AFD72DC47822}" presName="composite" presStyleCnt="0"/>
      <dgm:spPr/>
    </dgm:pt>
    <dgm:pt modelId="{FEC6A945-DF72-4E3F-84C2-05903E672D40}" type="pres">
      <dgm:prSet presAssocID="{150BB36F-6271-48E2-9404-AFD72DC47822}" presName="bentUpArrow1" presStyleLbl="alignImgPlace1" presStyleIdx="0" presStyleCnt="5" custScaleX="82525" custScaleY="73691" custLinFactNeighborX="-31535" custLinFactNeighborY="-50547">
        <dgm:style>
          <a:lnRef idx="2">
            <a:schemeClr val="accent6"/>
          </a:lnRef>
          <a:fillRef idx="1">
            <a:schemeClr val="lt1"/>
          </a:fillRef>
          <a:effectRef idx="0">
            <a:schemeClr val="accent6"/>
          </a:effectRef>
          <a:fontRef idx="minor">
            <a:schemeClr val="dk1"/>
          </a:fontRef>
        </dgm:style>
      </dgm:prSet>
      <dgm:spPr>
        <a:solidFill>
          <a:schemeClr val="accent6"/>
        </a:solidFill>
        <a:ln>
          <a:solidFill>
            <a:schemeClr val="accent6"/>
          </a:solidFill>
        </a:ln>
      </dgm:spPr>
    </dgm:pt>
    <dgm:pt modelId="{0493469D-0D4A-433F-9A2B-7E4824FCC3C1}" type="pres">
      <dgm:prSet presAssocID="{150BB36F-6271-48E2-9404-AFD72DC47822}" presName="ParentText" presStyleLbl="node1" presStyleIdx="0" presStyleCnt="6" custScaleX="102380" custScaleY="82354" custLinFactNeighborX="-2602" custLinFactNeighborY="-33381">
        <dgm:presLayoutVars>
          <dgm:chMax val="1"/>
          <dgm:chPref val="1"/>
          <dgm:bulletEnabled val="1"/>
        </dgm:presLayoutVars>
      </dgm:prSet>
      <dgm:spPr/>
      <dgm:t>
        <a:bodyPr/>
        <a:lstStyle/>
        <a:p>
          <a:endParaRPr lang="en-CA"/>
        </a:p>
      </dgm:t>
    </dgm:pt>
    <dgm:pt modelId="{E5B9797B-238C-4E4B-B3CB-EAAA1178ADEA}" type="pres">
      <dgm:prSet presAssocID="{150BB36F-6271-48E2-9404-AFD72DC47822}" presName="ChildText" presStyleLbl="revTx" presStyleIdx="0" presStyleCnt="5" custScaleX="384878" custLinFactX="55480" custLinFactNeighborX="100000" custLinFactNeighborY="5593">
        <dgm:presLayoutVars>
          <dgm:chMax val="0"/>
          <dgm:chPref val="0"/>
          <dgm:bulletEnabled val="1"/>
        </dgm:presLayoutVars>
      </dgm:prSet>
      <dgm:spPr/>
    </dgm:pt>
    <dgm:pt modelId="{6DE94C82-31E0-4F42-B1A4-CB65E6554866}" type="pres">
      <dgm:prSet presAssocID="{CC360150-F408-44FB-8B1D-CEF057011040}" presName="sibTrans" presStyleCnt="0"/>
      <dgm:spPr/>
    </dgm:pt>
    <dgm:pt modelId="{3BBA25BE-A12D-43C5-A70D-59AF3C3BE870}" type="pres">
      <dgm:prSet presAssocID="{C835E1A5-E69F-4181-B8E1-591647555055}" presName="composite" presStyleCnt="0"/>
      <dgm:spPr/>
    </dgm:pt>
    <dgm:pt modelId="{2483DD68-AAC0-45F6-BD5C-96D3DFEF957A}" type="pres">
      <dgm:prSet presAssocID="{C835E1A5-E69F-4181-B8E1-591647555055}" presName="bentUpArrow1" presStyleLbl="alignImgPlace1" presStyleIdx="1" presStyleCnt="5" custScaleX="82525" custScaleY="82525" custLinFactX="-35920" custLinFactNeighborX="-100000" custLinFactNeighborY="-51770">
        <dgm:style>
          <a:lnRef idx="2">
            <a:schemeClr val="accent6"/>
          </a:lnRef>
          <a:fillRef idx="1">
            <a:schemeClr val="lt1"/>
          </a:fillRef>
          <a:effectRef idx="0">
            <a:schemeClr val="accent6"/>
          </a:effectRef>
          <a:fontRef idx="minor">
            <a:schemeClr val="dk1"/>
          </a:fontRef>
        </dgm:style>
      </dgm:prSet>
      <dgm:spPr>
        <a:solidFill>
          <a:schemeClr val="accent6"/>
        </a:solidFill>
      </dgm:spPr>
    </dgm:pt>
    <dgm:pt modelId="{BB68788E-F72A-43D7-BF73-E7E11DEFF417}" type="pres">
      <dgm:prSet presAssocID="{C835E1A5-E69F-4181-B8E1-591647555055}" presName="ParentText" presStyleLbl="node1" presStyleIdx="1" presStyleCnt="6" custScaleX="102380" custScaleY="82354" custLinFactNeighborX="-76552" custLinFactNeighborY="-31702">
        <dgm:presLayoutVars>
          <dgm:chMax val="1"/>
          <dgm:chPref val="1"/>
          <dgm:bulletEnabled val="1"/>
        </dgm:presLayoutVars>
      </dgm:prSet>
      <dgm:spPr/>
      <dgm:t>
        <a:bodyPr/>
        <a:lstStyle/>
        <a:p>
          <a:endParaRPr lang="en-CA"/>
        </a:p>
      </dgm:t>
    </dgm:pt>
    <dgm:pt modelId="{AD1F22EA-1D65-4973-92DA-DDC723D83847}" type="pres">
      <dgm:prSet presAssocID="{C835E1A5-E69F-4181-B8E1-591647555055}" presName="ChildText" presStyleLbl="revTx" presStyleIdx="1" presStyleCnt="5" custScaleX="384881" custLinFactNeighborX="63870" custLinFactNeighborY="3445">
        <dgm:presLayoutVars>
          <dgm:chMax val="0"/>
          <dgm:chPref val="0"/>
          <dgm:bulletEnabled val="1"/>
        </dgm:presLayoutVars>
      </dgm:prSet>
      <dgm:spPr/>
    </dgm:pt>
    <dgm:pt modelId="{3AD1364D-ACAE-43B1-84D0-95177AFA7DA6}" type="pres">
      <dgm:prSet presAssocID="{11F4E361-16C1-462B-A499-417A26D72023}" presName="sibTrans" presStyleCnt="0"/>
      <dgm:spPr/>
    </dgm:pt>
    <dgm:pt modelId="{51E749ED-B0B2-4385-92C2-35784B663513}" type="pres">
      <dgm:prSet presAssocID="{B923B684-A958-4A2B-B437-EA9FB2F376D5}" presName="composite" presStyleCnt="0"/>
      <dgm:spPr/>
    </dgm:pt>
    <dgm:pt modelId="{6CD4AC3D-0169-448A-8C61-40E2DFC0EE71}" type="pres">
      <dgm:prSet presAssocID="{B923B684-A958-4A2B-B437-EA9FB2F376D5}" presName="bentUpArrow1" presStyleLbl="alignImgPlace1" presStyleIdx="2" presStyleCnt="5" custScaleX="82525" custScaleY="82525" custLinFactX="-100000" custLinFactNeighborX="-131337" custLinFactNeighborY="-49791">
        <dgm:style>
          <a:lnRef idx="2">
            <a:schemeClr val="accent6"/>
          </a:lnRef>
          <a:fillRef idx="1">
            <a:schemeClr val="lt1"/>
          </a:fillRef>
          <a:effectRef idx="0">
            <a:schemeClr val="accent6"/>
          </a:effectRef>
          <a:fontRef idx="minor">
            <a:schemeClr val="dk1"/>
          </a:fontRef>
        </dgm:style>
      </dgm:prSet>
      <dgm:spPr>
        <a:solidFill>
          <a:schemeClr val="accent6"/>
        </a:solidFill>
      </dgm:spPr>
    </dgm:pt>
    <dgm:pt modelId="{0CE17533-2C83-45BF-9FEB-7048F7EC29BA}" type="pres">
      <dgm:prSet presAssocID="{B923B684-A958-4A2B-B437-EA9FB2F376D5}" presName="ParentText" presStyleLbl="node1" presStyleIdx="2" presStyleCnt="6" custScaleX="102380" custScaleY="82354" custLinFactX="-43071" custLinFactNeighborX="-100000" custLinFactNeighborY="-30560">
        <dgm:presLayoutVars>
          <dgm:chMax val="1"/>
          <dgm:chPref val="1"/>
          <dgm:bulletEnabled val="1"/>
        </dgm:presLayoutVars>
      </dgm:prSet>
      <dgm:spPr/>
      <dgm:t>
        <a:bodyPr/>
        <a:lstStyle/>
        <a:p>
          <a:endParaRPr lang="en-CA"/>
        </a:p>
      </dgm:t>
    </dgm:pt>
    <dgm:pt modelId="{0AE31867-14CC-436C-A763-3EEA69CA673F}" type="pres">
      <dgm:prSet presAssocID="{B923B684-A958-4A2B-B437-EA9FB2F376D5}" presName="ChildText" presStyleLbl="revTx" presStyleIdx="2" presStyleCnt="5">
        <dgm:presLayoutVars>
          <dgm:chMax val="0"/>
          <dgm:chPref val="0"/>
          <dgm:bulletEnabled val="1"/>
        </dgm:presLayoutVars>
      </dgm:prSet>
      <dgm:spPr/>
    </dgm:pt>
    <dgm:pt modelId="{61D87D8B-D7D4-49A0-ACD0-96976533A604}" type="pres">
      <dgm:prSet presAssocID="{8516E1FD-7765-47E0-98B2-B36694DA42BF}" presName="sibTrans" presStyleCnt="0"/>
      <dgm:spPr/>
    </dgm:pt>
    <dgm:pt modelId="{F0E91909-94D1-4C57-9843-3E58E64EBB6A}" type="pres">
      <dgm:prSet presAssocID="{4E222433-D0B5-42E0-ADA1-DDB9688E175F}" presName="composite" presStyleCnt="0"/>
      <dgm:spPr/>
    </dgm:pt>
    <dgm:pt modelId="{CD5B0FD5-3464-4967-A727-8F4074422DD7}" type="pres">
      <dgm:prSet presAssocID="{4E222433-D0B5-42E0-ADA1-DDB9688E175F}" presName="bentUpArrow1" presStyleLbl="alignImgPlace1" presStyleIdx="3" presStyleCnt="5" custScaleX="82525" custScaleY="82525" custLinFactX="-139283" custLinFactNeighborX="-200000" custLinFactNeighborY="-43190">
        <dgm:style>
          <a:lnRef idx="2">
            <a:schemeClr val="accent6"/>
          </a:lnRef>
          <a:fillRef idx="1">
            <a:schemeClr val="lt1"/>
          </a:fillRef>
          <a:effectRef idx="0">
            <a:schemeClr val="accent6"/>
          </a:effectRef>
          <a:fontRef idx="minor">
            <a:schemeClr val="dk1"/>
          </a:fontRef>
        </dgm:style>
      </dgm:prSet>
      <dgm:spPr>
        <a:solidFill>
          <a:schemeClr val="accent6"/>
        </a:solidFill>
      </dgm:spPr>
    </dgm:pt>
    <dgm:pt modelId="{9C35DF18-AC4D-4021-A9A0-5D89AE9BBAA6}" type="pres">
      <dgm:prSet presAssocID="{4E222433-D0B5-42E0-ADA1-DDB9688E175F}" presName="ParentText" presStyleLbl="node1" presStyleIdx="3" presStyleCnt="6" custScaleX="102380" custScaleY="82354" custLinFactX="-100000" custLinFactNeighborX="-115331" custLinFactNeighborY="-32092">
        <dgm:presLayoutVars>
          <dgm:chMax val="1"/>
          <dgm:chPref val="1"/>
          <dgm:bulletEnabled val="1"/>
        </dgm:presLayoutVars>
      </dgm:prSet>
      <dgm:spPr/>
      <dgm:t>
        <a:bodyPr/>
        <a:lstStyle/>
        <a:p>
          <a:endParaRPr lang="en-CA"/>
        </a:p>
      </dgm:t>
    </dgm:pt>
    <dgm:pt modelId="{34C3E0E5-A717-4B66-A274-A3FA514E6353}" type="pres">
      <dgm:prSet presAssocID="{4E222433-D0B5-42E0-ADA1-DDB9688E175F}" presName="ChildText" presStyleLbl="revTx" presStyleIdx="3" presStyleCnt="5" custLinFactNeighborX="52680" custLinFactNeighborY="-851">
        <dgm:presLayoutVars>
          <dgm:chMax val="0"/>
          <dgm:chPref val="0"/>
          <dgm:bulletEnabled val="1"/>
        </dgm:presLayoutVars>
      </dgm:prSet>
      <dgm:spPr/>
    </dgm:pt>
    <dgm:pt modelId="{90560481-725A-43B5-B19E-4E4AF44CB8CC}" type="pres">
      <dgm:prSet presAssocID="{C62EC712-41E2-4535-839F-0BAC017603F9}" presName="sibTrans" presStyleCnt="0"/>
      <dgm:spPr/>
    </dgm:pt>
    <dgm:pt modelId="{CEF5BE79-3E98-4C83-A4CF-6357D8FDDFF7}" type="pres">
      <dgm:prSet presAssocID="{F48E698C-430B-40DC-A60F-897F7B446ED5}" presName="composite" presStyleCnt="0"/>
      <dgm:spPr/>
    </dgm:pt>
    <dgm:pt modelId="{0B350253-01C1-4E6D-A708-3B27FB3D7830}" type="pres">
      <dgm:prSet presAssocID="{F48E698C-430B-40DC-A60F-897F7B446ED5}" presName="bentUpArrow1" presStyleLbl="alignImgPlace1" presStyleIdx="4" presStyleCnt="5" custScaleX="82525" custScaleY="82525" custLinFactX="-200000" custLinFactNeighborX="-245511" custLinFactNeighborY="-52460">
        <dgm:style>
          <a:lnRef idx="2">
            <a:schemeClr val="accent6"/>
          </a:lnRef>
          <a:fillRef idx="1">
            <a:schemeClr val="lt1"/>
          </a:fillRef>
          <a:effectRef idx="0">
            <a:schemeClr val="accent6"/>
          </a:effectRef>
          <a:fontRef idx="minor">
            <a:schemeClr val="dk1"/>
          </a:fontRef>
        </dgm:style>
      </dgm:prSet>
      <dgm:spPr>
        <a:solidFill>
          <a:schemeClr val="accent6"/>
        </a:solidFill>
      </dgm:spPr>
    </dgm:pt>
    <dgm:pt modelId="{8241C42F-867C-477E-AF5C-3339776CC77A}" type="pres">
      <dgm:prSet presAssocID="{F48E698C-430B-40DC-A60F-897F7B446ED5}" presName="ParentText" presStyleLbl="node1" presStyleIdx="4" presStyleCnt="6" custScaleX="102380" custScaleY="82354" custLinFactX="-100000" custLinFactNeighborX="-187266" custLinFactNeighborY="-34205">
        <dgm:presLayoutVars>
          <dgm:chMax val="1"/>
          <dgm:chPref val="1"/>
          <dgm:bulletEnabled val="1"/>
        </dgm:presLayoutVars>
      </dgm:prSet>
      <dgm:spPr/>
      <dgm:t>
        <a:bodyPr/>
        <a:lstStyle/>
        <a:p>
          <a:endParaRPr lang="en-CA"/>
        </a:p>
      </dgm:t>
    </dgm:pt>
    <dgm:pt modelId="{C946E5D4-67D9-4560-9A61-6D65DA96B68E}" type="pres">
      <dgm:prSet presAssocID="{F48E698C-430B-40DC-A60F-897F7B446ED5}" presName="ChildText" presStyleLbl="revTx" presStyleIdx="4" presStyleCnt="5">
        <dgm:presLayoutVars>
          <dgm:chMax val="0"/>
          <dgm:chPref val="0"/>
          <dgm:bulletEnabled val="1"/>
        </dgm:presLayoutVars>
      </dgm:prSet>
      <dgm:spPr/>
    </dgm:pt>
    <dgm:pt modelId="{EA97C563-2590-4E3E-B5C5-B50FB903DB91}" type="pres">
      <dgm:prSet presAssocID="{6BF83FF5-A025-45A5-B865-73316642435C}" presName="sibTrans" presStyleCnt="0"/>
      <dgm:spPr/>
    </dgm:pt>
    <dgm:pt modelId="{3CE46833-9753-4BA0-9156-5BEEC7A241DE}" type="pres">
      <dgm:prSet presAssocID="{5B521A28-3B10-4856-AA87-5CD756EDDDF5}" presName="composite" presStyleCnt="0"/>
      <dgm:spPr/>
    </dgm:pt>
    <dgm:pt modelId="{FF49D94D-3806-406A-912B-B1B0DA67D6D0}" type="pres">
      <dgm:prSet presAssocID="{5B521A28-3B10-4856-AA87-5CD756EDDDF5}" presName="ParentText" presStyleLbl="node1" presStyleIdx="5" presStyleCnt="6" custScaleX="139276" custScaleY="82354" custLinFactX="-156516" custLinFactNeighborX="-200000" custLinFactNeighborY="-42072">
        <dgm:presLayoutVars>
          <dgm:chMax val="1"/>
          <dgm:chPref val="1"/>
          <dgm:bulletEnabled val="1"/>
        </dgm:presLayoutVars>
      </dgm:prSet>
      <dgm:spPr/>
      <dgm:t>
        <a:bodyPr/>
        <a:lstStyle/>
        <a:p>
          <a:endParaRPr lang="en-CA"/>
        </a:p>
      </dgm:t>
    </dgm:pt>
  </dgm:ptLst>
  <dgm:cxnLst>
    <dgm:cxn modelId="{D8895E85-81E5-431B-AFB8-58D5CA733862}" srcId="{10029ADB-5DE3-4538-8FE7-78CD739E12EE}" destId="{4E222433-D0B5-42E0-ADA1-DDB9688E175F}" srcOrd="3" destOrd="0" parTransId="{390E0899-8784-4AA0-8525-2E533D6C939E}" sibTransId="{C62EC712-41E2-4535-839F-0BAC017603F9}"/>
    <dgm:cxn modelId="{74F63F7D-DBDD-49AD-8938-75108BC908F8}" srcId="{10029ADB-5DE3-4538-8FE7-78CD739E12EE}" destId="{150BB36F-6271-48E2-9404-AFD72DC47822}" srcOrd="0" destOrd="0" parTransId="{D6957F8A-7823-490F-B6F7-AB0859D2B0A2}" sibTransId="{CC360150-F408-44FB-8B1D-CEF057011040}"/>
    <dgm:cxn modelId="{090BACE0-BC9E-4950-B788-73128F19E80B}" srcId="{10029ADB-5DE3-4538-8FE7-78CD739E12EE}" destId="{F48E698C-430B-40DC-A60F-897F7B446ED5}" srcOrd="4" destOrd="0" parTransId="{16056FDD-C83E-45CA-8FFE-CD7940A90127}" sibTransId="{6BF83FF5-A025-45A5-B865-73316642435C}"/>
    <dgm:cxn modelId="{D3B5C391-EB18-44B0-9CE1-E53B2F1D7D89}" srcId="{10029ADB-5DE3-4538-8FE7-78CD739E12EE}" destId="{5B521A28-3B10-4856-AA87-5CD756EDDDF5}" srcOrd="5" destOrd="0" parTransId="{BEEFD962-CB57-489D-B16D-146632F35360}" sibTransId="{5D571313-5818-43FF-8D8D-3341E259CFFF}"/>
    <dgm:cxn modelId="{2F694533-DD6A-4C8F-94B7-9F469C2F6C06}" type="presOf" srcId="{150BB36F-6271-48E2-9404-AFD72DC47822}" destId="{0493469D-0D4A-433F-9A2B-7E4824FCC3C1}" srcOrd="0" destOrd="0" presId="urn:microsoft.com/office/officeart/2005/8/layout/StepDownProcess"/>
    <dgm:cxn modelId="{2C6D00C6-7274-4731-BD6C-16EDD0A70AFE}" type="presOf" srcId="{B923B684-A958-4A2B-B437-EA9FB2F376D5}" destId="{0CE17533-2C83-45BF-9FEB-7048F7EC29BA}" srcOrd="0" destOrd="0" presId="urn:microsoft.com/office/officeart/2005/8/layout/StepDownProcess"/>
    <dgm:cxn modelId="{5D745245-AA74-487D-9F40-7499CAB7711C}" srcId="{10029ADB-5DE3-4538-8FE7-78CD739E12EE}" destId="{B923B684-A958-4A2B-B437-EA9FB2F376D5}" srcOrd="2" destOrd="0" parTransId="{8B489EFB-8643-4C90-9C3D-B3D22DC7FD31}" sibTransId="{8516E1FD-7765-47E0-98B2-B36694DA42BF}"/>
    <dgm:cxn modelId="{61C27945-1B98-4B2A-9490-E338A923AFCC}" type="presOf" srcId="{10029ADB-5DE3-4538-8FE7-78CD739E12EE}" destId="{4903D1EE-1000-45D0-BD6B-2528D475B714}" srcOrd="0" destOrd="0" presId="urn:microsoft.com/office/officeart/2005/8/layout/StepDownProcess"/>
    <dgm:cxn modelId="{9D66F9EF-96AB-4D47-A7D4-B66FE9BE148B}" type="presOf" srcId="{C835E1A5-E69F-4181-B8E1-591647555055}" destId="{BB68788E-F72A-43D7-BF73-E7E11DEFF417}" srcOrd="0" destOrd="0" presId="urn:microsoft.com/office/officeart/2005/8/layout/StepDownProcess"/>
    <dgm:cxn modelId="{263A3A53-A676-411E-8278-4356FFA16493}" type="presOf" srcId="{4E222433-D0B5-42E0-ADA1-DDB9688E175F}" destId="{9C35DF18-AC4D-4021-A9A0-5D89AE9BBAA6}" srcOrd="0" destOrd="0" presId="urn:microsoft.com/office/officeart/2005/8/layout/StepDownProcess"/>
    <dgm:cxn modelId="{95755389-7740-4FEC-B59E-64465399673D}" type="presOf" srcId="{F48E698C-430B-40DC-A60F-897F7B446ED5}" destId="{8241C42F-867C-477E-AF5C-3339776CC77A}" srcOrd="0" destOrd="0" presId="urn:microsoft.com/office/officeart/2005/8/layout/StepDownProcess"/>
    <dgm:cxn modelId="{2C79E556-E33C-4CCF-B5D0-1B0E4674578D}" type="presOf" srcId="{5B521A28-3B10-4856-AA87-5CD756EDDDF5}" destId="{FF49D94D-3806-406A-912B-B1B0DA67D6D0}" srcOrd="0" destOrd="0" presId="urn:microsoft.com/office/officeart/2005/8/layout/StepDownProcess"/>
    <dgm:cxn modelId="{D06DE6E0-EEB1-400C-9A12-5D48BF18C3AE}" srcId="{10029ADB-5DE3-4538-8FE7-78CD739E12EE}" destId="{C835E1A5-E69F-4181-B8E1-591647555055}" srcOrd="1" destOrd="0" parTransId="{DA288033-28D8-46C3-94E9-D0C7D7F9EABB}" sibTransId="{11F4E361-16C1-462B-A499-417A26D72023}"/>
    <dgm:cxn modelId="{4F92A529-66FC-4CE0-B2D6-E1B0C1BCC526}" type="presParOf" srcId="{4903D1EE-1000-45D0-BD6B-2528D475B714}" destId="{68DBDFBD-C32E-4A26-BB3C-6A7A4F1BF1A4}" srcOrd="0" destOrd="0" presId="urn:microsoft.com/office/officeart/2005/8/layout/StepDownProcess"/>
    <dgm:cxn modelId="{7A0357BE-541A-4D76-A0CD-732AC5E09B26}" type="presParOf" srcId="{68DBDFBD-C32E-4A26-BB3C-6A7A4F1BF1A4}" destId="{FEC6A945-DF72-4E3F-84C2-05903E672D40}" srcOrd="0" destOrd="0" presId="urn:microsoft.com/office/officeart/2005/8/layout/StepDownProcess"/>
    <dgm:cxn modelId="{8BF821DC-390F-455C-A08E-D9BE2A06507C}" type="presParOf" srcId="{68DBDFBD-C32E-4A26-BB3C-6A7A4F1BF1A4}" destId="{0493469D-0D4A-433F-9A2B-7E4824FCC3C1}" srcOrd="1" destOrd="0" presId="urn:microsoft.com/office/officeart/2005/8/layout/StepDownProcess"/>
    <dgm:cxn modelId="{1665DD23-99C2-43F1-B235-7EA5763F8CBF}" type="presParOf" srcId="{68DBDFBD-C32E-4A26-BB3C-6A7A4F1BF1A4}" destId="{E5B9797B-238C-4E4B-B3CB-EAAA1178ADEA}" srcOrd="2" destOrd="0" presId="urn:microsoft.com/office/officeart/2005/8/layout/StepDownProcess"/>
    <dgm:cxn modelId="{18AF23BF-33F7-4B60-86FA-15A2E6AB815F}" type="presParOf" srcId="{4903D1EE-1000-45D0-BD6B-2528D475B714}" destId="{6DE94C82-31E0-4F42-B1A4-CB65E6554866}" srcOrd="1" destOrd="0" presId="urn:microsoft.com/office/officeart/2005/8/layout/StepDownProcess"/>
    <dgm:cxn modelId="{0A2F0BC4-9F5F-4FC8-9F4F-FEF12A547857}" type="presParOf" srcId="{4903D1EE-1000-45D0-BD6B-2528D475B714}" destId="{3BBA25BE-A12D-43C5-A70D-59AF3C3BE870}" srcOrd="2" destOrd="0" presId="urn:microsoft.com/office/officeart/2005/8/layout/StepDownProcess"/>
    <dgm:cxn modelId="{E77E48E9-DEE2-44C8-B48F-C4A67456F6D6}" type="presParOf" srcId="{3BBA25BE-A12D-43C5-A70D-59AF3C3BE870}" destId="{2483DD68-AAC0-45F6-BD5C-96D3DFEF957A}" srcOrd="0" destOrd="0" presId="urn:microsoft.com/office/officeart/2005/8/layout/StepDownProcess"/>
    <dgm:cxn modelId="{5E74EE6F-1379-406E-BD7D-3ADFE4106352}" type="presParOf" srcId="{3BBA25BE-A12D-43C5-A70D-59AF3C3BE870}" destId="{BB68788E-F72A-43D7-BF73-E7E11DEFF417}" srcOrd="1" destOrd="0" presId="urn:microsoft.com/office/officeart/2005/8/layout/StepDownProcess"/>
    <dgm:cxn modelId="{972111D0-4BFF-4D83-959F-84EC9B004A36}" type="presParOf" srcId="{3BBA25BE-A12D-43C5-A70D-59AF3C3BE870}" destId="{AD1F22EA-1D65-4973-92DA-DDC723D83847}" srcOrd="2" destOrd="0" presId="urn:microsoft.com/office/officeart/2005/8/layout/StepDownProcess"/>
    <dgm:cxn modelId="{E10EB7C1-3032-4193-8825-B7C7D98D141D}" type="presParOf" srcId="{4903D1EE-1000-45D0-BD6B-2528D475B714}" destId="{3AD1364D-ACAE-43B1-84D0-95177AFA7DA6}" srcOrd="3" destOrd="0" presId="urn:microsoft.com/office/officeart/2005/8/layout/StepDownProcess"/>
    <dgm:cxn modelId="{6DBCF226-6574-4327-AB46-943173017C77}" type="presParOf" srcId="{4903D1EE-1000-45D0-BD6B-2528D475B714}" destId="{51E749ED-B0B2-4385-92C2-35784B663513}" srcOrd="4" destOrd="0" presId="urn:microsoft.com/office/officeart/2005/8/layout/StepDownProcess"/>
    <dgm:cxn modelId="{F3029C8E-0F44-4A5D-AE1D-FFDE016CA5EA}" type="presParOf" srcId="{51E749ED-B0B2-4385-92C2-35784B663513}" destId="{6CD4AC3D-0169-448A-8C61-40E2DFC0EE71}" srcOrd="0" destOrd="0" presId="urn:microsoft.com/office/officeart/2005/8/layout/StepDownProcess"/>
    <dgm:cxn modelId="{DD9DDE97-9917-4BC0-9A0F-D8C88FAD78FD}" type="presParOf" srcId="{51E749ED-B0B2-4385-92C2-35784B663513}" destId="{0CE17533-2C83-45BF-9FEB-7048F7EC29BA}" srcOrd="1" destOrd="0" presId="urn:microsoft.com/office/officeart/2005/8/layout/StepDownProcess"/>
    <dgm:cxn modelId="{3FF55096-F82D-4474-885B-5EC687EA36A2}" type="presParOf" srcId="{51E749ED-B0B2-4385-92C2-35784B663513}" destId="{0AE31867-14CC-436C-A763-3EEA69CA673F}" srcOrd="2" destOrd="0" presId="urn:microsoft.com/office/officeart/2005/8/layout/StepDownProcess"/>
    <dgm:cxn modelId="{35F59A6D-10DE-4E50-B389-40D0B2E18FA8}" type="presParOf" srcId="{4903D1EE-1000-45D0-BD6B-2528D475B714}" destId="{61D87D8B-D7D4-49A0-ACD0-96976533A604}" srcOrd="5" destOrd="0" presId="urn:microsoft.com/office/officeart/2005/8/layout/StepDownProcess"/>
    <dgm:cxn modelId="{D6E8F607-D050-43EA-9D00-3A0D7D187FB0}" type="presParOf" srcId="{4903D1EE-1000-45D0-BD6B-2528D475B714}" destId="{F0E91909-94D1-4C57-9843-3E58E64EBB6A}" srcOrd="6" destOrd="0" presId="urn:microsoft.com/office/officeart/2005/8/layout/StepDownProcess"/>
    <dgm:cxn modelId="{93979C66-11FD-46A2-B95E-BFBAE728EA89}" type="presParOf" srcId="{F0E91909-94D1-4C57-9843-3E58E64EBB6A}" destId="{CD5B0FD5-3464-4967-A727-8F4074422DD7}" srcOrd="0" destOrd="0" presId="urn:microsoft.com/office/officeart/2005/8/layout/StepDownProcess"/>
    <dgm:cxn modelId="{12DB5828-3BC1-4885-880E-2634401D2C5E}" type="presParOf" srcId="{F0E91909-94D1-4C57-9843-3E58E64EBB6A}" destId="{9C35DF18-AC4D-4021-A9A0-5D89AE9BBAA6}" srcOrd="1" destOrd="0" presId="urn:microsoft.com/office/officeart/2005/8/layout/StepDownProcess"/>
    <dgm:cxn modelId="{04F3BA85-7C2C-4151-80F0-BADA7F529B9F}" type="presParOf" srcId="{F0E91909-94D1-4C57-9843-3E58E64EBB6A}" destId="{34C3E0E5-A717-4B66-A274-A3FA514E6353}" srcOrd="2" destOrd="0" presId="urn:microsoft.com/office/officeart/2005/8/layout/StepDownProcess"/>
    <dgm:cxn modelId="{78881E15-9B9C-4232-8585-001E8B1E1CC2}" type="presParOf" srcId="{4903D1EE-1000-45D0-BD6B-2528D475B714}" destId="{90560481-725A-43B5-B19E-4E4AF44CB8CC}" srcOrd="7" destOrd="0" presId="urn:microsoft.com/office/officeart/2005/8/layout/StepDownProcess"/>
    <dgm:cxn modelId="{B4B018B9-0B74-4E28-9856-1B23B1E4DF6E}" type="presParOf" srcId="{4903D1EE-1000-45D0-BD6B-2528D475B714}" destId="{CEF5BE79-3E98-4C83-A4CF-6357D8FDDFF7}" srcOrd="8" destOrd="0" presId="urn:microsoft.com/office/officeart/2005/8/layout/StepDownProcess"/>
    <dgm:cxn modelId="{29255FAE-F21F-4654-804F-005B19AAD674}" type="presParOf" srcId="{CEF5BE79-3E98-4C83-A4CF-6357D8FDDFF7}" destId="{0B350253-01C1-4E6D-A708-3B27FB3D7830}" srcOrd="0" destOrd="0" presId="urn:microsoft.com/office/officeart/2005/8/layout/StepDownProcess"/>
    <dgm:cxn modelId="{5D4B5F6E-310D-4675-A041-AF6097B9AC93}" type="presParOf" srcId="{CEF5BE79-3E98-4C83-A4CF-6357D8FDDFF7}" destId="{8241C42F-867C-477E-AF5C-3339776CC77A}" srcOrd="1" destOrd="0" presId="urn:microsoft.com/office/officeart/2005/8/layout/StepDownProcess"/>
    <dgm:cxn modelId="{0C1C502A-5F4B-4F76-B8D8-51137490AA47}" type="presParOf" srcId="{CEF5BE79-3E98-4C83-A4CF-6357D8FDDFF7}" destId="{C946E5D4-67D9-4560-9A61-6D65DA96B68E}" srcOrd="2" destOrd="0" presId="urn:microsoft.com/office/officeart/2005/8/layout/StepDownProcess"/>
    <dgm:cxn modelId="{79799C7F-BCD7-4FFE-8BF5-732F33FE82FE}" type="presParOf" srcId="{4903D1EE-1000-45D0-BD6B-2528D475B714}" destId="{EA97C563-2590-4E3E-B5C5-B50FB903DB91}" srcOrd="9" destOrd="0" presId="urn:microsoft.com/office/officeart/2005/8/layout/StepDownProcess"/>
    <dgm:cxn modelId="{6D5CCC95-E4B3-4ECB-98C0-19519E457760}" type="presParOf" srcId="{4903D1EE-1000-45D0-BD6B-2528D475B714}" destId="{3CE46833-9753-4BA0-9156-5BEEC7A241DE}" srcOrd="10" destOrd="0" presId="urn:microsoft.com/office/officeart/2005/8/layout/StepDownProcess"/>
    <dgm:cxn modelId="{86D20891-0796-4670-927A-2EE931A66C6D}" type="presParOf" srcId="{3CE46833-9753-4BA0-9156-5BEEC7A241DE}" destId="{FF49D94D-3806-406A-912B-B1B0DA67D6D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0716C-5141-4E3D-AF40-3E9B1B31159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E5145833-FF73-4422-8189-0FEB409CB686}">
      <dgm:prSet phldrT="[Text]" custT="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r>
            <a:rPr lang="fr-CA" sz="1800" dirty="0">
              <a:solidFill>
                <a:schemeClr val="tx1">
                  <a:lumMod val="65000"/>
                  <a:lumOff val="35000"/>
                </a:schemeClr>
              </a:solidFill>
              <a:latin typeface="Calibri" panose="020F0502020204030204" pitchFamily="34" charset="0"/>
              <a:cs typeface="Calibri" panose="020F0502020204030204" pitchFamily="34" charset="0"/>
            </a:rPr>
            <a:t>ÉLEVÉ</a:t>
          </a:r>
        </a:p>
      </dgm:t>
    </dgm:pt>
    <dgm:pt modelId="{2ABA2D21-2969-4B73-8542-292F2C47AE4A}" type="parTrans" cxnId="{B66D902E-F1EF-4096-9992-0A5327223BEF}">
      <dgm:prSet/>
      <dgm:spPr/>
      <dgm:t>
        <a:bodyPr/>
        <a:lstStyle/>
        <a:p>
          <a:endParaRPr lang="en-CA"/>
        </a:p>
      </dgm:t>
    </dgm:pt>
    <dgm:pt modelId="{8ECC4226-A6BD-4D46-B035-29BB958A2141}" type="sibTrans" cxnId="{B66D902E-F1EF-4096-9992-0A5327223BEF}">
      <dgm:prSet/>
      <dgm:spPr/>
      <dgm:t>
        <a:bodyPr/>
        <a:lstStyle/>
        <a:p>
          <a:endParaRPr lang="en-CA"/>
        </a:p>
      </dgm:t>
    </dgm:pt>
    <dgm:pt modelId="{27B97F5F-ADFB-4676-8CC6-809DACDFEC41}">
      <dgm:prSet phldrT="[Text]" custT="1"/>
      <dgm:spPr>
        <a:solidFill>
          <a:schemeClr val="bg1"/>
        </a:solidFill>
        <a:ln>
          <a:noFill/>
        </a:ln>
      </dgm:spPr>
      <dgm:t>
        <a:bodyPr/>
        <a:lstStyle/>
        <a:p>
          <a:r>
            <a:rPr lang="fr-CA" sz="1300" dirty="0">
              <a:solidFill>
                <a:schemeClr val="tx1">
                  <a:lumMod val="65000"/>
                  <a:lumOff val="35000"/>
                </a:schemeClr>
              </a:solidFill>
              <a:latin typeface="Calibri" panose="020F0502020204030204" pitchFamily="34" charset="0"/>
              <a:cs typeface="Calibri" panose="020F0502020204030204" pitchFamily="34" charset="0"/>
            </a:rPr>
            <a:t>Dans les 24 heures qui suivent la réception de la lettre de non-conformité, l’organisme de services doit remettre au ministère le MAC en vue de traiter les cas de non-conformité présentant un risque ÉLEVÉ. Le plan d’action indique également si l’organisme de services mettra en œuvre les mesures correctives dans un délai de 10 jours ouvrables ou s’il prévoit avoir du mal à respecter ce délai. </a:t>
          </a:r>
        </a:p>
      </dgm:t>
    </dgm:pt>
    <dgm:pt modelId="{86940AEA-BCA7-45D0-8464-CB29CD3857C2}" type="parTrans" cxnId="{3BEF9A57-8EB3-4F85-8875-F07422345D33}">
      <dgm:prSet/>
      <dgm:spPr/>
      <dgm:t>
        <a:bodyPr/>
        <a:lstStyle/>
        <a:p>
          <a:endParaRPr lang="en-CA"/>
        </a:p>
      </dgm:t>
    </dgm:pt>
    <dgm:pt modelId="{E8F0EADC-C416-427C-AE41-6AC908127A45}" type="sibTrans" cxnId="{3BEF9A57-8EB3-4F85-8875-F07422345D33}">
      <dgm:prSet/>
      <dgm:spPr/>
      <dgm:t>
        <a:bodyPr/>
        <a:lstStyle/>
        <a:p>
          <a:endParaRPr lang="en-CA"/>
        </a:p>
      </dgm:t>
    </dgm:pt>
    <dgm:pt modelId="{AE5448E9-9C2A-4137-A590-3F2C8F4D9BEE}">
      <dgm:prSet phldrT="[Text]" custT="1"/>
      <dgm:spPr>
        <a:solidFill>
          <a:schemeClr val="bg1"/>
        </a:solidFill>
        <a:ln>
          <a:noFill/>
        </a:ln>
      </dgm:spPr>
      <dgm:t>
        <a:bodyPr/>
        <a:lstStyle/>
        <a:p>
          <a:r>
            <a:rPr lang="fr-CA" sz="1300" dirty="0">
              <a:solidFill>
                <a:schemeClr val="tx1">
                  <a:lumMod val="65000"/>
                  <a:lumOff val="35000"/>
                </a:schemeClr>
              </a:solidFill>
              <a:latin typeface="Calibri" panose="020F0502020204030204" pitchFamily="34" charset="0"/>
              <a:cs typeface="Calibri" panose="020F0502020204030204" pitchFamily="34" charset="0"/>
            </a:rPr>
            <a:t>Dans un délai de 10 jours ouvrables, l’organisme de services remet au ministère une copie du MAC où sont décrites les mesures correctives mises en œuvre.</a:t>
          </a:r>
        </a:p>
      </dgm:t>
    </dgm:pt>
    <dgm:pt modelId="{EE2A5D05-5F04-4905-AAA3-F664C7991910}" type="parTrans" cxnId="{C8862406-F75D-432E-A74B-3199021F0E9D}">
      <dgm:prSet/>
      <dgm:spPr/>
      <dgm:t>
        <a:bodyPr/>
        <a:lstStyle/>
        <a:p>
          <a:endParaRPr lang="en-CA"/>
        </a:p>
      </dgm:t>
    </dgm:pt>
    <dgm:pt modelId="{85B34135-5BB5-46FD-96AF-C7301B34AB76}" type="sibTrans" cxnId="{C8862406-F75D-432E-A74B-3199021F0E9D}">
      <dgm:prSet/>
      <dgm:spPr/>
      <dgm:t>
        <a:bodyPr/>
        <a:lstStyle/>
        <a:p>
          <a:endParaRPr lang="en-CA"/>
        </a:p>
      </dgm:t>
    </dgm:pt>
    <dgm:pt modelId="{DE98BE3A-F56D-4944-8B2B-A55DB84A79BE}">
      <dgm:prSet phldrT="[Text]" custT="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r>
            <a:rPr lang="fr-CA" sz="1800" dirty="0">
              <a:solidFill>
                <a:schemeClr val="tx1">
                  <a:lumMod val="65000"/>
                  <a:lumOff val="35000"/>
                </a:schemeClr>
              </a:solidFill>
              <a:latin typeface="Calibri" panose="020F0502020204030204" pitchFamily="34" charset="0"/>
              <a:cs typeface="Calibri" panose="020F0502020204030204" pitchFamily="34" charset="0"/>
            </a:rPr>
            <a:t>FAIBLE À MODÉRÉ</a:t>
          </a:r>
        </a:p>
      </dgm:t>
    </dgm:pt>
    <dgm:pt modelId="{484C13B4-031B-43F4-BC2E-FB4389D79ED6}" type="parTrans" cxnId="{7581359C-FC7F-4FF5-B993-EF458B030E61}">
      <dgm:prSet/>
      <dgm:spPr/>
      <dgm:t>
        <a:bodyPr/>
        <a:lstStyle/>
        <a:p>
          <a:endParaRPr lang="en-CA"/>
        </a:p>
      </dgm:t>
    </dgm:pt>
    <dgm:pt modelId="{485CF81E-005E-4401-A597-601240603065}" type="sibTrans" cxnId="{7581359C-FC7F-4FF5-B993-EF458B030E61}">
      <dgm:prSet/>
      <dgm:spPr/>
      <dgm:t>
        <a:bodyPr/>
        <a:lstStyle/>
        <a:p>
          <a:endParaRPr lang="en-CA"/>
        </a:p>
      </dgm:t>
    </dgm:pt>
    <dgm:pt modelId="{257D51C7-EC4C-430B-B559-622DAB977876}">
      <dgm:prSet phldrT="[Text]" custT="1"/>
      <dgm:spPr>
        <a:solidFill>
          <a:schemeClr val="bg1"/>
        </a:solidFill>
        <a:ln>
          <a:noFill/>
        </a:ln>
      </dgm:spPr>
      <dgm:t>
        <a:bodyPr/>
        <a:lstStyle/>
        <a:p>
          <a:r>
            <a:rPr lang="fr-CA" sz="1300" dirty="0">
              <a:solidFill>
                <a:schemeClr val="tx1">
                  <a:lumMod val="65000"/>
                  <a:lumOff val="35000"/>
                </a:schemeClr>
              </a:solidFill>
              <a:latin typeface="Calibri" panose="020F0502020204030204" pitchFamily="34" charset="0"/>
              <a:cs typeface="Calibri" panose="020F0502020204030204" pitchFamily="34" charset="0"/>
            </a:rPr>
            <a:t>Dans un délai de 10 jours ouvrables, l’organisme de services remet au ministère une copie du MAC où sont décrites les mesures correctives mises en œuvre.</a:t>
          </a:r>
        </a:p>
      </dgm:t>
    </dgm:pt>
    <dgm:pt modelId="{4F10A8F2-6808-473F-960D-AD96BE2A4B66}" type="parTrans" cxnId="{CF19EC3B-5EB0-4E5B-8A94-EED3249992CA}">
      <dgm:prSet/>
      <dgm:spPr/>
      <dgm:t>
        <a:bodyPr/>
        <a:lstStyle/>
        <a:p>
          <a:endParaRPr lang="en-CA"/>
        </a:p>
      </dgm:t>
    </dgm:pt>
    <dgm:pt modelId="{3C658A2F-B0B6-4261-BA5E-005474FACEE1}" type="sibTrans" cxnId="{CF19EC3B-5EB0-4E5B-8A94-EED3249992CA}">
      <dgm:prSet/>
      <dgm:spPr/>
      <dgm:t>
        <a:bodyPr/>
        <a:lstStyle/>
        <a:p>
          <a:endParaRPr lang="en-CA"/>
        </a:p>
      </dgm:t>
    </dgm:pt>
    <dgm:pt modelId="{45C6BDA9-398F-461E-9949-20C37AB4B8FF}">
      <dgm:prSet phldrT="[Text]" custT="1"/>
      <dgm:spPr>
        <a:solidFill>
          <a:schemeClr val="bg1"/>
        </a:solidFill>
        <a:ln>
          <a:noFill/>
        </a:ln>
      </dgm:spPr>
      <dgm:t>
        <a:bodyPr/>
        <a:lstStyle/>
        <a:p>
          <a:r>
            <a:rPr lang="fr-CA" sz="1300" dirty="0">
              <a:solidFill>
                <a:schemeClr val="tx1">
                  <a:lumMod val="65000"/>
                  <a:lumOff val="35000"/>
                </a:schemeClr>
              </a:solidFill>
              <a:latin typeface="Calibri" panose="020F0502020204030204" pitchFamily="34" charset="0"/>
              <a:cs typeface="Calibri" panose="020F0502020204030204" pitchFamily="34" charset="0"/>
            </a:rPr>
            <a:t>Dans les 30 jours ouvrables qui suivent la réception de la lettre de suivi des cas en suspens présentant un risque faible à modéré, l’organisme de services remet au ministère une copie du MAC où sont décrites les mesures correctives mises en œuvre.</a:t>
          </a:r>
        </a:p>
      </dgm:t>
    </dgm:pt>
    <dgm:pt modelId="{454C7DFC-2547-4D12-B774-FD6AF6B8548A}" type="parTrans" cxnId="{ED58DC26-7816-4A30-95D4-DFE592EFBCB0}">
      <dgm:prSet/>
      <dgm:spPr/>
      <dgm:t>
        <a:bodyPr/>
        <a:lstStyle/>
        <a:p>
          <a:endParaRPr lang="en-CA"/>
        </a:p>
      </dgm:t>
    </dgm:pt>
    <dgm:pt modelId="{0CCCC476-E513-4CBD-A5CF-7B0601106048}" type="sibTrans" cxnId="{ED58DC26-7816-4A30-95D4-DFE592EFBCB0}">
      <dgm:prSet/>
      <dgm:spPr/>
      <dgm:t>
        <a:bodyPr/>
        <a:lstStyle/>
        <a:p>
          <a:endParaRPr lang="en-CA"/>
        </a:p>
      </dgm:t>
    </dgm:pt>
    <dgm:pt modelId="{DA9BAAD6-220E-41D0-A991-6AF51F3AB0BE}" type="pres">
      <dgm:prSet presAssocID="{0E20716C-5141-4E3D-AF40-3E9B1B311598}" presName="theList" presStyleCnt="0">
        <dgm:presLayoutVars>
          <dgm:dir/>
          <dgm:animLvl val="lvl"/>
          <dgm:resizeHandles val="exact"/>
        </dgm:presLayoutVars>
      </dgm:prSet>
      <dgm:spPr/>
      <dgm:t>
        <a:bodyPr/>
        <a:lstStyle/>
        <a:p>
          <a:endParaRPr lang="en-CA"/>
        </a:p>
      </dgm:t>
    </dgm:pt>
    <dgm:pt modelId="{2D35C5E5-6D09-4228-AC85-B5F6E4625A90}" type="pres">
      <dgm:prSet presAssocID="{E5145833-FF73-4422-8189-0FEB409CB686}" presName="compNode" presStyleCnt="0"/>
      <dgm:spPr/>
    </dgm:pt>
    <dgm:pt modelId="{CE2D218F-357F-4697-AF09-5872579738D0}" type="pres">
      <dgm:prSet presAssocID="{E5145833-FF73-4422-8189-0FEB409CB686}" presName="aNode" presStyleLbl="bgShp" presStyleIdx="0" presStyleCnt="2" custScaleX="70539"/>
      <dgm:spPr/>
      <dgm:t>
        <a:bodyPr/>
        <a:lstStyle/>
        <a:p>
          <a:endParaRPr lang="en-CA"/>
        </a:p>
      </dgm:t>
    </dgm:pt>
    <dgm:pt modelId="{AE332F14-2B76-410C-B3C1-E8CFC0D67C0A}" type="pres">
      <dgm:prSet presAssocID="{E5145833-FF73-4422-8189-0FEB409CB686}" presName="textNode" presStyleLbl="bgShp" presStyleIdx="0" presStyleCnt="2"/>
      <dgm:spPr/>
      <dgm:t>
        <a:bodyPr/>
        <a:lstStyle/>
        <a:p>
          <a:endParaRPr lang="en-CA"/>
        </a:p>
      </dgm:t>
    </dgm:pt>
    <dgm:pt modelId="{14DDDF4E-C54D-4B57-B0F3-CC49F79F0C74}" type="pres">
      <dgm:prSet presAssocID="{E5145833-FF73-4422-8189-0FEB409CB686}" presName="compChildNode" presStyleCnt="0"/>
      <dgm:spPr/>
    </dgm:pt>
    <dgm:pt modelId="{81A8F787-18AD-47A3-84D5-DAFF086B81F4}" type="pres">
      <dgm:prSet presAssocID="{E5145833-FF73-4422-8189-0FEB409CB686}" presName="theInnerList" presStyleCnt="0"/>
      <dgm:spPr/>
    </dgm:pt>
    <dgm:pt modelId="{0395BB67-B1A7-48D9-ACEF-BCB708B3C609}" type="pres">
      <dgm:prSet presAssocID="{27B97F5F-ADFB-4676-8CC6-809DACDFEC41}" presName="childNode" presStyleLbl="node1" presStyleIdx="0" presStyleCnt="4" custScaleX="75762" custScaleY="68281" custLinFactNeighborX="0" custLinFactNeighborY="-77668">
        <dgm:presLayoutVars>
          <dgm:bulletEnabled val="1"/>
        </dgm:presLayoutVars>
      </dgm:prSet>
      <dgm:spPr/>
      <dgm:t>
        <a:bodyPr/>
        <a:lstStyle/>
        <a:p>
          <a:endParaRPr lang="en-CA"/>
        </a:p>
      </dgm:t>
    </dgm:pt>
    <dgm:pt modelId="{8923197F-CDE7-44C5-95EB-659481A3436A}" type="pres">
      <dgm:prSet presAssocID="{27B97F5F-ADFB-4676-8CC6-809DACDFEC41}" presName="aSpace2" presStyleCnt="0"/>
      <dgm:spPr/>
    </dgm:pt>
    <dgm:pt modelId="{F0883255-F78D-4CEE-859E-9F4022A17055}" type="pres">
      <dgm:prSet presAssocID="{AE5448E9-9C2A-4137-A590-3F2C8F4D9BEE}" presName="childNode" presStyleLbl="node1" presStyleIdx="1" presStyleCnt="4" custScaleX="75762" custScaleY="81918">
        <dgm:presLayoutVars>
          <dgm:bulletEnabled val="1"/>
        </dgm:presLayoutVars>
      </dgm:prSet>
      <dgm:spPr/>
      <dgm:t>
        <a:bodyPr/>
        <a:lstStyle/>
        <a:p>
          <a:endParaRPr lang="en-CA"/>
        </a:p>
      </dgm:t>
    </dgm:pt>
    <dgm:pt modelId="{5A9ED112-A48F-463B-A1DC-4FDBC6F7C3AD}" type="pres">
      <dgm:prSet presAssocID="{E5145833-FF73-4422-8189-0FEB409CB686}" presName="aSpace" presStyleCnt="0"/>
      <dgm:spPr/>
    </dgm:pt>
    <dgm:pt modelId="{49EE891F-4260-46C8-914D-6A0BD711BC69}" type="pres">
      <dgm:prSet presAssocID="{DE98BE3A-F56D-4944-8B2B-A55DB84A79BE}" presName="compNode" presStyleCnt="0"/>
      <dgm:spPr/>
    </dgm:pt>
    <dgm:pt modelId="{CCE9FFB1-017F-4CE1-893A-CF5B27612BE6}" type="pres">
      <dgm:prSet presAssocID="{DE98BE3A-F56D-4944-8B2B-A55DB84A79BE}" presName="aNode" presStyleLbl="bgShp" presStyleIdx="1" presStyleCnt="2" custScaleX="69880"/>
      <dgm:spPr/>
      <dgm:t>
        <a:bodyPr/>
        <a:lstStyle/>
        <a:p>
          <a:endParaRPr lang="en-CA"/>
        </a:p>
      </dgm:t>
    </dgm:pt>
    <dgm:pt modelId="{9F25109D-D388-4E77-B0E8-6BF912A75349}" type="pres">
      <dgm:prSet presAssocID="{DE98BE3A-F56D-4944-8B2B-A55DB84A79BE}" presName="textNode" presStyleLbl="bgShp" presStyleIdx="1" presStyleCnt="2"/>
      <dgm:spPr/>
      <dgm:t>
        <a:bodyPr/>
        <a:lstStyle/>
        <a:p>
          <a:endParaRPr lang="en-CA"/>
        </a:p>
      </dgm:t>
    </dgm:pt>
    <dgm:pt modelId="{C5E13397-D197-45C6-9858-5936A5A644A8}" type="pres">
      <dgm:prSet presAssocID="{DE98BE3A-F56D-4944-8B2B-A55DB84A79BE}" presName="compChildNode" presStyleCnt="0"/>
      <dgm:spPr/>
    </dgm:pt>
    <dgm:pt modelId="{66378462-87F0-47C1-B052-DE119974431E}" type="pres">
      <dgm:prSet presAssocID="{DE98BE3A-F56D-4944-8B2B-A55DB84A79BE}" presName="theInnerList" presStyleCnt="0"/>
      <dgm:spPr/>
    </dgm:pt>
    <dgm:pt modelId="{3BF9816F-C21E-4409-A572-CD576BD0D2FB}" type="pres">
      <dgm:prSet presAssocID="{257D51C7-EC4C-430B-B559-622DAB977876}" presName="childNode" presStyleLbl="node1" presStyleIdx="2" presStyleCnt="4" custScaleX="70391" custLinFactY="-12892" custLinFactNeighborX="-556" custLinFactNeighborY="-100000">
        <dgm:presLayoutVars>
          <dgm:bulletEnabled val="1"/>
        </dgm:presLayoutVars>
      </dgm:prSet>
      <dgm:spPr/>
      <dgm:t>
        <a:bodyPr/>
        <a:lstStyle/>
        <a:p>
          <a:endParaRPr lang="en-CA"/>
        </a:p>
      </dgm:t>
    </dgm:pt>
    <dgm:pt modelId="{04372A23-FF94-4FD7-B569-233088118242}" type="pres">
      <dgm:prSet presAssocID="{257D51C7-EC4C-430B-B559-622DAB977876}" presName="aSpace2" presStyleCnt="0"/>
      <dgm:spPr/>
    </dgm:pt>
    <dgm:pt modelId="{A5CD91A9-C252-4892-871F-3D18C9DEF3E5}" type="pres">
      <dgm:prSet presAssocID="{45C6BDA9-398F-461E-9949-20C37AB4B8FF}" presName="childNode" presStyleLbl="node1" presStyleIdx="3" presStyleCnt="4" custScaleX="59091" custScaleY="118566" custLinFactNeighborX="-9" custLinFactNeighborY="-98781">
        <dgm:presLayoutVars>
          <dgm:bulletEnabled val="1"/>
        </dgm:presLayoutVars>
      </dgm:prSet>
      <dgm:spPr/>
      <dgm:t>
        <a:bodyPr/>
        <a:lstStyle/>
        <a:p>
          <a:endParaRPr lang="en-CA"/>
        </a:p>
      </dgm:t>
    </dgm:pt>
  </dgm:ptLst>
  <dgm:cxnLst>
    <dgm:cxn modelId="{CF19EC3B-5EB0-4E5B-8A94-EED3249992CA}" srcId="{DE98BE3A-F56D-4944-8B2B-A55DB84A79BE}" destId="{257D51C7-EC4C-430B-B559-622DAB977876}" srcOrd="0" destOrd="0" parTransId="{4F10A8F2-6808-473F-960D-AD96BE2A4B66}" sibTransId="{3C658A2F-B0B6-4261-BA5E-005474FACEE1}"/>
    <dgm:cxn modelId="{BB597CE3-9409-41B3-9369-665162F13826}" type="presOf" srcId="{E5145833-FF73-4422-8189-0FEB409CB686}" destId="{AE332F14-2B76-410C-B3C1-E8CFC0D67C0A}" srcOrd="1" destOrd="0" presId="urn:microsoft.com/office/officeart/2005/8/layout/lProcess2"/>
    <dgm:cxn modelId="{3BEF9A57-8EB3-4F85-8875-F07422345D33}" srcId="{E5145833-FF73-4422-8189-0FEB409CB686}" destId="{27B97F5F-ADFB-4676-8CC6-809DACDFEC41}" srcOrd="0" destOrd="0" parTransId="{86940AEA-BCA7-45D0-8464-CB29CD3857C2}" sibTransId="{E8F0EADC-C416-427C-AE41-6AC908127A45}"/>
    <dgm:cxn modelId="{8ECC58FF-7B27-4BC5-AA94-C9D0EF605CC7}" type="presOf" srcId="{27B97F5F-ADFB-4676-8CC6-809DACDFEC41}" destId="{0395BB67-B1A7-48D9-ACEF-BCB708B3C609}" srcOrd="0" destOrd="0" presId="urn:microsoft.com/office/officeart/2005/8/layout/lProcess2"/>
    <dgm:cxn modelId="{8806B97F-7BB4-4111-AEF2-CF44738A6EC4}" type="presOf" srcId="{0E20716C-5141-4E3D-AF40-3E9B1B311598}" destId="{DA9BAAD6-220E-41D0-A991-6AF51F3AB0BE}" srcOrd="0" destOrd="0" presId="urn:microsoft.com/office/officeart/2005/8/layout/lProcess2"/>
    <dgm:cxn modelId="{E6C3F631-EDAB-4416-AB97-7EC54E62F2C2}" type="presOf" srcId="{AE5448E9-9C2A-4137-A590-3F2C8F4D9BEE}" destId="{F0883255-F78D-4CEE-859E-9F4022A17055}" srcOrd="0" destOrd="0" presId="urn:microsoft.com/office/officeart/2005/8/layout/lProcess2"/>
    <dgm:cxn modelId="{B66D902E-F1EF-4096-9992-0A5327223BEF}" srcId="{0E20716C-5141-4E3D-AF40-3E9B1B311598}" destId="{E5145833-FF73-4422-8189-0FEB409CB686}" srcOrd="0" destOrd="0" parTransId="{2ABA2D21-2969-4B73-8542-292F2C47AE4A}" sibTransId="{8ECC4226-A6BD-4D46-B035-29BB958A2141}"/>
    <dgm:cxn modelId="{7581359C-FC7F-4FF5-B993-EF458B030E61}" srcId="{0E20716C-5141-4E3D-AF40-3E9B1B311598}" destId="{DE98BE3A-F56D-4944-8B2B-A55DB84A79BE}" srcOrd="1" destOrd="0" parTransId="{484C13B4-031B-43F4-BC2E-FB4389D79ED6}" sibTransId="{485CF81E-005E-4401-A597-601240603065}"/>
    <dgm:cxn modelId="{63D7A8B8-16D2-41C9-9132-ACA9DAFC7FCC}" type="presOf" srcId="{DE98BE3A-F56D-4944-8B2B-A55DB84A79BE}" destId="{CCE9FFB1-017F-4CE1-893A-CF5B27612BE6}" srcOrd="0" destOrd="0" presId="urn:microsoft.com/office/officeart/2005/8/layout/lProcess2"/>
    <dgm:cxn modelId="{7DD7E93C-8249-44F3-BEEC-F363F5641F2E}" type="presOf" srcId="{45C6BDA9-398F-461E-9949-20C37AB4B8FF}" destId="{A5CD91A9-C252-4892-871F-3D18C9DEF3E5}" srcOrd="0" destOrd="0" presId="urn:microsoft.com/office/officeart/2005/8/layout/lProcess2"/>
    <dgm:cxn modelId="{C8862406-F75D-432E-A74B-3199021F0E9D}" srcId="{E5145833-FF73-4422-8189-0FEB409CB686}" destId="{AE5448E9-9C2A-4137-A590-3F2C8F4D9BEE}" srcOrd="1" destOrd="0" parTransId="{EE2A5D05-5F04-4905-AAA3-F664C7991910}" sibTransId="{85B34135-5BB5-46FD-96AF-C7301B34AB76}"/>
    <dgm:cxn modelId="{AD072B6B-B9A3-4489-9D6F-4388C8010FCF}" type="presOf" srcId="{257D51C7-EC4C-430B-B559-622DAB977876}" destId="{3BF9816F-C21E-4409-A572-CD576BD0D2FB}" srcOrd="0" destOrd="0" presId="urn:microsoft.com/office/officeart/2005/8/layout/lProcess2"/>
    <dgm:cxn modelId="{740A51CE-01BD-4680-897E-54076B4A5F1B}" type="presOf" srcId="{E5145833-FF73-4422-8189-0FEB409CB686}" destId="{CE2D218F-357F-4697-AF09-5872579738D0}" srcOrd="0" destOrd="0" presId="urn:microsoft.com/office/officeart/2005/8/layout/lProcess2"/>
    <dgm:cxn modelId="{9F8C6D18-FD59-4977-917E-655172EC00C7}" type="presOf" srcId="{DE98BE3A-F56D-4944-8B2B-A55DB84A79BE}" destId="{9F25109D-D388-4E77-B0E8-6BF912A75349}" srcOrd="1" destOrd="0" presId="urn:microsoft.com/office/officeart/2005/8/layout/lProcess2"/>
    <dgm:cxn modelId="{ED58DC26-7816-4A30-95D4-DFE592EFBCB0}" srcId="{DE98BE3A-F56D-4944-8B2B-A55DB84A79BE}" destId="{45C6BDA9-398F-461E-9949-20C37AB4B8FF}" srcOrd="1" destOrd="0" parTransId="{454C7DFC-2547-4D12-B774-FD6AF6B8548A}" sibTransId="{0CCCC476-E513-4CBD-A5CF-7B0601106048}"/>
    <dgm:cxn modelId="{192A0A85-9D96-4325-8D22-6C8CEE52084C}" type="presParOf" srcId="{DA9BAAD6-220E-41D0-A991-6AF51F3AB0BE}" destId="{2D35C5E5-6D09-4228-AC85-B5F6E4625A90}" srcOrd="0" destOrd="0" presId="urn:microsoft.com/office/officeart/2005/8/layout/lProcess2"/>
    <dgm:cxn modelId="{46407ADB-5DAF-4BA4-A381-9948E9C3E5FE}" type="presParOf" srcId="{2D35C5E5-6D09-4228-AC85-B5F6E4625A90}" destId="{CE2D218F-357F-4697-AF09-5872579738D0}" srcOrd="0" destOrd="0" presId="urn:microsoft.com/office/officeart/2005/8/layout/lProcess2"/>
    <dgm:cxn modelId="{65171362-2131-4349-A5A0-A5C3F1073E91}" type="presParOf" srcId="{2D35C5E5-6D09-4228-AC85-B5F6E4625A90}" destId="{AE332F14-2B76-410C-B3C1-E8CFC0D67C0A}" srcOrd="1" destOrd="0" presId="urn:microsoft.com/office/officeart/2005/8/layout/lProcess2"/>
    <dgm:cxn modelId="{3B9B7189-1D01-4E5C-864C-0A1D81CE2180}" type="presParOf" srcId="{2D35C5E5-6D09-4228-AC85-B5F6E4625A90}" destId="{14DDDF4E-C54D-4B57-B0F3-CC49F79F0C74}" srcOrd="2" destOrd="0" presId="urn:microsoft.com/office/officeart/2005/8/layout/lProcess2"/>
    <dgm:cxn modelId="{26674ED9-2172-490A-849D-AC675CAD7B3D}" type="presParOf" srcId="{14DDDF4E-C54D-4B57-B0F3-CC49F79F0C74}" destId="{81A8F787-18AD-47A3-84D5-DAFF086B81F4}" srcOrd="0" destOrd="0" presId="urn:microsoft.com/office/officeart/2005/8/layout/lProcess2"/>
    <dgm:cxn modelId="{F458DC36-4E57-4560-9EE4-48B595C4800D}" type="presParOf" srcId="{81A8F787-18AD-47A3-84D5-DAFF086B81F4}" destId="{0395BB67-B1A7-48D9-ACEF-BCB708B3C609}" srcOrd="0" destOrd="0" presId="urn:microsoft.com/office/officeart/2005/8/layout/lProcess2"/>
    <dgm:cxn modelId="{3E8C1852-D7B5-4C6C-BA25-38C1DBB5EFC0}" type="presParOf" srcId="{81A8F787-18AD-47A3-84D5-DAFF086B81F4}" destId="{8923197F-CDE7-44C5-95EB-659481A3436A}" srcOrd="1" destOrd="0" presId="urn:microsoft.com/office/officeart/2005/8/layout/lProcess2"/>
    <dgm:cxn modelId="{E9BF6078-2EC0-43BF-AE98-1FB27E61CD1D}" type="presParOf" srcId="{81A8F787-18AD-47A3-84D5-DAFF086B81F4}" destId="{F0883255-F78D-4CEE-859E-9F4022A17055}" srcOrd="2" destOrd="0" presId="urn:microsoft.com/office/officeart/2005/8/layout/lProcess2"/>
    <dgm:cxn modelId="{82027892-61BF-4BC5-AF04-3F0242180282}" type="presParOf" srcId="{DA9BAAD6-220E-41D0-A991-6AF51F3AB0BE}" destId="{5A9ED112-A48F-463B-A1DC-4FDBC6F7C3AD}" srcOrd="1" destOrd="0" presId="urn:microsoft.com/office/officeart/2005/8/layout/lProcess2"/>
    <dgm:cxn modelId="{5727ACAD-34D1-469B-8E38-A836241BAD6B}" type="presParOf" srcId="{DA9BAAD6-220E-41D0-A991-6AF51F3AB0BE}" destId="{49EE891F-4260-46C8-914D-6A0BD711BC69}" srcOrd="2" destOrd="0" presId="urn:microsoft.com/office/officeart/2005/8/layout/lProcess2"/>
    <dgm:cxn modelId="{B470BE57-3FF1-4E3B-BE93-9267E2F7325F}" type="presParOf" srcId="{49EE891F-4260-46C8-914D-6A0BD711BC69}" destId="{CCE9FFB1-017F-4CE1-893A-CF5B27612BE6}" srcOrd="0" destOrd="0" presId="urn:microsoft.com/office/officeart/2005/8/layout/lProcess2"/>
    <dgm:cxn modelId="{C741DAEE-2B90-484E-BDD4-F7D1E8A81FBF}" type="presParOf" srcId="{49EE891F-4260-46C8-914D-6A0BD711BC69}" destId="{9F25109D-D388-4E77-B0E8-6BF912A75349}" srcOrd="1" destOrd="0" presId="urn:microsoft.com/office/officeart/2005/8/layout/lProcess2"/>
    <dgm:cxn modelId="{A2597228-44A3-4A02-BD33-DB0BAF5CF52E}" type="presParOf" srcId="{49EE891F-4260-46C8-914D-6A0BD711BC69}" destId="{C5E13397-D197-45C6-9858-5936A5A644A8}" srcOrd="2" destOrd="0" presId="urn:microsoft.com/office/officeart/2005/8/layout/lProcess2"/>
    <dgm:cxn modelId="{C6C9C935-1092-4658-9C4D-97EE0A0350B2}" type="presParOf" srcId="{C5E13397-D197-45C6-9858-5936A5A644A8}" destId="{66378462-87F0-47C1-B052-DE119974431E}" srcOrd="0" destOrd="0" presId="urn:microsoft.com/office/officeart/2005/8/layout/lProcess2"/>
    <dgm:cxn modelId="{747FAE82-3F9D-433C-AA54-796FE172DFCB}" type="presParOf" srcId="{66378462-87F0-47C1-B052-DE119974431E}" destId="{3BF9816F-C21E-4409-A572-CD576BD0D2FB}" srcOrd="0" destOrd="0" presId="urn:microsoft.com/office/officeart/2005/8/layout/lProcess2"/>
    <dgm:cxn modelId="{50055C88-D9C6-41F7-98D3-2677FCFB9661}" type="presParOf" srcId="{66378462-87F0-47C1-B052-DE119974431E}" destId="{04372A23-FF94-4FD7-B569-233088118242}" srcOrd="1" destOrd="0" presId="urn:microsoft.com/office/officeart/2005/8/layout/lProcess2"/>
    <dgm:cxn modelId="{BD5BC966-24A6-49C9-BAF4-600646ADB4DA}" type="presParOf" srcId="{66378462-87F0-47C1-B052-DE119974431E}" destId="{A5CD91A9-C252-4892-871F-3D18C9DEF3E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0D766-A67B-4746-92CC-A7B94B1B69CA}">
      <dsp:nvSpPr>
        <dsp:cNvPr id="0" name=""/>
        <dsp:cNvSpPr/>
      </dsp:nvSpPr>
      <dsp:spPr>
        <a:xfrm>
          <a:off x="10219" y="254561"/>
          <a:ext cx="8659206" cy="617283"/>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CA" sz="2400" b="0" kern="1200" dirty="0">
              <a:solidFill>
                <a:schemeClr val="tx1">
                  <a:lumMod val="75000"/>
                  <a:lumOff val="25000"/>
                </a:schemeClr>
              </a:solidFill>
            </a:rPr>
            <a:t>Cadre d’inspection de la conformité SPDI</a:t>
          </a:r>
        </a:p>
      </dsp:txBody>
      <dsp:txXfrm>
        <a:off x="28299" y="272641"/>
        <a:ext cx="8623046" cy="581123"/>
      </dsp:txXfrm>
    </dsp:sp>
    <dsp:sp modelId="{731D5943-8C01-4721-A8E1-9D3425E3B110}">
      <dsp:nvSpPr>
        <dsp:cNvPr id="0" name=""/>
        <dsp:cNvSpPr/>
      </dsp:nvSpPr>
      <dsp:spPr>
        <a:xfrm>
          <a:off x="126852" y="1082488"/>
          <a:ext cx="1890170" cy="708639"/>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b="0" kern="1200" dirty="0">
              <a:solidFill>
                <a:srgbClr val="57585A"/>
              </a:solidFill>
            </a:rPr>
            <a:t>Soutien à la conformité</a:t>
          </a:r>
        </a:p>
      </dsp:txBody>
      <dsp:txXfrm>
        <a:off x="147607" y="1103243"/>
        <a:ext cx="1848660" cy="667129"/>
      </dsp:txXfrm>
    </dsp:sp>
    <dsp:sp modelId="{8723A4DB-D360-48D3-B6F3-A31623D7F0B3}">
      <dsp:nvSpPr>
        <dsp:cNvPr id="0" name=""/>
        <dsp:cNvSpPr/>
      </dsp:nvSpPr>
      <dsp:spPr>
        <a:xfrm>
          <a:off x="137157" y="1920017"/>
          <a:ext cx="1889071" cy="3914135"/>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solidFill>
                <a:schemeClr val="tx1">
                  <a:lumMod val="65000"/>
                  <a:lumOff val="35000"/>
                </a:schemeClr>
              </a:solidFill>
            </a:rPr>
            <a:t>L’objectif est de faire en sorte que les organismes de services se mettent en conformité </a:t>
          </a:r>
          <a:r>
            <a:rPr lang="fr-CA" sz="1200" u="sng" kern="1200" dirty="0">
              <a:solidFill>
                <a:schemeClr val="tx1">
                  <a:lumMod val="65000"/>
                  <a:lumOff val="35000"/>
                </a:schemeClr>
              </a:solidFill>
            </a:rPr>
            <a:t>avant</a:t>
          </a:r>
          <a:r>
            <a:rPr lang="fr-CA" sz="1200" kern="1200" dirty="0">
              <a:solidFill>
                <a:schemeClr val="tx1">
                  <a:lumMod val="65000"/>
                  <a:lumOff val="35000"/>
                </a:schemeClr>
              </a:solidFill>
            </a:rPr>
            <a:t> l’inspection.</a:t>
          </a:r>
        </a:p>
        <a:p>
          <a:pPr lvl="0" algn="ctr" defTabSz="533400">
            <a:lnSpc>
              <a:spcPct val="90000"/>
            </a:lnSpc>
            <a:spcBef>
              <a:spcPct val="0"/>
            </a:spcBef>
            <a:spcAft>
              <a:spcPct val="35000"/>
            </a:spcAft>
          </a:pPr>
          <a:endParaRPr lang="en-CA" sz="1200" kern="1200" dirty="0">
            <a:solidFill>
              <a:schemeClr val="tx1">
                <a:lumMod val="65000"/>
                <a:lumOff val="35000"/>
              </a:schemeClr>
            </a:solidFill>
          </a:endParaRPr>
        </a:p>
        <a:p>
          <a:pPr lvl="0" algn="ctr" defTabSz="533400">
            <a:lnSpc>
              <a:spcPct val="90000"/>
            </a:lnSpc>
            <a:spcBef>
              <a:spcPct val="0"/>
            </a:spcBef>
            <a:spcAft>
              <a:spcPct val="35000"/>
            </a:spcAft>
          </a:pPr>
          <a:r>
            <a:rPr lang="fr-CA" sz="1200" kern="1200" dirty="0">
              <a:solidFill>
                <a:schemeClr val="tx1">
                  <a:lumMod val="65000"/>
                  <a:lumOff val="35000"/>
                </a:schemeClr>
              </a:solidFill>
            </a:rPr>
            <a:t>Des renseignements, des soutiens et des ressources sont mis à la disposition des organismes de services afin de les aider à comprendre les exigences et les preuves requises pour répondre aux attentes du </a:t>
          </a:r>
          <a:r>
            <a:rPr lang="fr-CA" sz="1200" kern="1200" dirty="0" smtClean="0">
              <a:solidFill>
                <a:schemeClr val="tx1">
                  <a:lumMod val="65000"/>
                  <a:lumOff val="35000"/>
                </a:schemeClr>
              </a:solidFill>
            </a:rPr>
            <a:t>MSESC</a:t>
          </a:r>
          <a:r>
            <a:rPr lang="fr-CA" sz="1200" kern="1200" dirty="0">
              <a:solidFill>
                <a:schemeClr val="tx1">
                  <a:lumMod val="65000"/>
                  <a:lumOff val="35000"/>
                </a:schemeClr>
              </a:solidFill>
            </a:rPr>
            <a:t>.</a:t>
          </a:r>
        </a:p>
        <a:p>
          <a:pPr lvl="0" algn="ctr" defTabSz="533400">
            <a:lnSpc>
              <a:spcPct val="90000"/>
            </a:lnSpc>
            <a:spcBef>
              <a:spcPct val="0"/>
            </a:spcBef>
            <a:spcAft>
              <a:spcPct val="35000"/>
            </a:spcAft>
          </a:pPr>
          <a:endParaRPr lang="en-CA" sz="1200" kern="1200" dirty="0">
            <a:solidFill>
              <a:schemeClr val="tx1">
                <a:lumMod val="65000"/>
                <a:lumOff val="35000"/>
              </a:schemeClr>
            </a:solidFill>
          </a:endParaRPr>
        </a:p>
        <a:p>
          <a:pPr lvl="0" algn="ctr" defTabSz="533400">
            <a:lnSpc>
              <a:spcPct val="90000"/>
            </a:lnSpc>
            <a:spcBef>
              <a:spcPct val="0"/>
            </a:spcBef>
            <a:spcAft>
              <a:spcPct val="35000"/>
            </a:spcAft>
          </a:pPr>
          <a:r>
            <a:rPr lang="fr-CA" sz="1200" kern="1200" dirty="0">
              <a:solidFill>
                <a:schemeClr val="tx1">
                  <a:lumMod val="65000"/>
                  <a:lumOff val="35000"/>
                </a:schemeClr>
              </a:solidFill>
            </a:rPr>
            <a:t>Les organismes de services sont encouragés à se soutenir mutuellement en vue des inspections de la conformité.</a:t>
          </a:r>
        </a:p>
      </dsp:txBody>
      <dsp:txXfrm>
        <a:off x="192486" y="1975346"/>
        <a:ext cx="1778413" cy="3803477"/>
      </dsp:txXfrm>
    </dsp:sp>
    <dsp:sp modelId="{FDFB76FD-DAA4-4EE2-9C70-E4F6C34BF396}">
      <dsp:nvSpPr>
        <dsp:cNvPr id="0" name=""/>
        <dsp:cNvSpPr/>
      </dsp:nvSpPr>
      <dsp:spPr>
        <a:xfrm>
          <a:off x="2420976" y="1082488"/>
          <a:ext cx="2997350" cy="73973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b="0" kern="1200" dirty="0">
              <a:solidFill>
                <a:srgbClr val="57585A"/>
              </a:solidFill>
            </a:rPr>
            <a:t>Processus d’inspection de la conformité</a:t>
          </a:r>
        </a:p>
      </dsp:txBody>
      <dsp:txXfrm>
        <a:off x="2442642" y="1104154"/>
        <a:ext cx="2954018" cy="696402"/>
      </dsp:txXfrm>
    </dsp:sp>
    <dsp:sp modelId="{6DDAB2C4-5B73-44C9-8570-E812BCE0AF93}">
      <dsp:nvSpPr>
        <dsp:cNvPr id="0" name=""/>
        <dsp:cNvSpPr/>
      </dsp:nvSpPr>
      <dsp:spPr>
        <a:xfrm>
          <a:off x="2391136" y="1969843"/>
          <a:ext cx="2999778" cy="3823475"/>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endParaRPr lang="en-CA" sz="100" kern="1200" dirty="0"/>
        </a:p>
      </dsp:txBody>
      <dsp:txXfrm>
        <a:off x="2478996" y="2057703"/>
        <a:ext cx="2824058" cy="3647755"/>
      </dsp:txXfrm>
    </dsp:sp>
    <dsp:sp modelId="{4BF4D392-E17D-4D17-9FCA-1DEDC181100A}">
      <dsp:nvSpPr>
        <dsp:cNvPr id="0" name=""/>
        <dsp:cNvSpPr/>
      </dsp:nvSpPr>
      <dsp:spPr>
        <a:xfrm>
          <a:off x="5532741" y="1095556"/>
          <a:ext cx="2997350" cy="73973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CA" sz="1600" b="0" kern="1200" dirty="0">
              <a:solidFill>
                <a:srgbClr val="57585A"/>
              </a:solidFill>
            </a:rPr>
            <a:t>Exécution (en cas de besoin)</a:t>
          </a:r>
        </a:p>
      </dsp:txBody>
      <dsp:txXfrm>
        <a:off x="5554407" y="1117222"/>
        <a:ext cx="2954018" cy="696402"/>
      </dsp:txXfrm>
    </dsp:sp>
    <dsp:sp modelId="{27E40AC6-7921-48F7-85D2-05956C5FA2EC}">
      <dsp:nvSpPr>
        <dsp:cNvPr id="0" name=""/>
        <dsp:cNvSpPr/>
      </dsp:nvSpPr>
      <dsp:spPr>
        <a:xfrm>
          <a:off x="5543207" y="1996013"/>
          <a:ext cx="2999778" cy="3823475"/>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CA" sz="6500" kern="1200" dirty="0"/>
        </a:p>
      </dsp:txBody>
      <dsp:txXfrm>
        <a:off x="5631067" y="2083873"/>
        <a:ext cx="2824058" cy="3647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265C6-1379-4EDB-9D99-82BD4E3701D6}">
      <dsp:nvSpPr>
        <dsp:cNvPr id="0" name=""/>
        <dsp:cNvSpPr/>
      </dsp:nvSpPr>
      <dsp:spPr>
        <a:xfrm>
          <a:off x="234314" y="0"/>
          <a:ext cx="2655570" cy="3344529"/>
        </a:xfrm>
        <a:prstGeom prst="rightArrow">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C6DC3078-3E90-42C9-93E8-FB982F275FCB}">
      <dsp:nvSpPr>
        <dsp:cNvPr id="0" name=""/>
        <dsp:cNvSpPr/>
      </dsp:nvSpPr>
      <dsp:spPr>
        <a:xfrm>
          <a:off x="48091" y="95198"/>
          <a:ext cx="1020209" cy="3249331"/>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fr-CA" sz="1200" kern="1200" dirty="0">
              <a:solidFill>
                <a:schemeClr val="tx1">
                  <a:lumMod val="75000"/>
                  <a:lumOff val="25000"/>
                </a:schemeClr>
              </a:solidFill>
            </a:rPr>
            <a:t> Inspection</a:t>
          </a:r>
        </a:p>
        <a:p>
          <a:pPr lvl="0" algn="ctr" defTabSz="533400">
            <a:lnSpc>
              <a:spcPct val="100000"/>
            </a:lnSpc>
            <a:spcBef>
              <a:spcPct val="0"/>
            </a:spcBef>
            <a:spcAft>
              <a:spcPts val="0"/>
            </a:spcAft>
          </a:pPr>
          <a:endParaRPr lang="en-CA" sz="1200" kern="1200" dirty="0">
            <a:solidFill>
              <a:schemeClr val="tx1">
                <a:lumMod val="75000"/>
                <a:lumOff val="25000"/>
              </a:schemeClr>
            </a:solidFill>
          </a:endParaRPr>
        </a:p>
        <a:p>
          <a:pPr lvl="0" algn="ctr" defTabSz="533400">
            <a:lnSpc>
              <a:spcPct val="100000"/>
            </a:lnSpc>
            <a:spcBef>
              <a:spcPct val="0"/>
            </a:spcBef>
            <a:spcAft>
              <a:spcPts val="0"/>
            </a:spcAft>
          </a:pPr>
          <a:r>
            <a:rPr lang="fr-CA" sz="1200" kern="1200" baseline="0" dirty="0">
              <a:solidFill>
                <a:schemeClr val="tx1">
                  <a:lumMod val="75000"/>
                  <a:lumOff val="25000"/>
                </a:schemeClr>
              </a:solidFill>
            </a:rPr>
            <a:t>Mécanisme de soutien continu et de résolution des problèmes en place pour préciser les exigences de conformité à respecter</a:t>
          </a:r>
        </a:p>
        <a:p>
          <a:pPr lvl="0" algn="ctr" defTabSz="533400">
            <a:lnSpc>
              <a:spcPct val="100000"/>
            </a:lnSpc>
            <a:spcBef>
              <a:spcPct val="0"/>
            </a:spcBef>
            <a:spcAft>
              <a:spcPts val="0"/>
            </a:spcAft>
          </a:pPr>
          <a:endParaRPr lang="en-CA" sz="1200" kern="1200" dirty="0">
            <a:solidFill>
              <a:schemeClr val="tx1"/>
            </a:solidFill>
          </a:endParaRPr>
        </a:p>
        <a:p>
          <a:pPr lvl="0" algn="ctr" defTabSz="533400">
            <a:lnSpc>
              <a:spcPct val="100000"/>
            </a:lnSpc>
            <a:spcBef>
              <a:spcPct val="0"/>
            </a:spcBef>
            <a:spcAft>
              <a:spcPts val="0"/>
            </a:spcAft>
          </a:pPr>
          <a:endParaRPr lang="en-CA" sz="1200" kern="1200" dirty="0">
            <a:solidFill>
              <a:schemeClr val="tx1"/>
            </a:solidFill>
          </a:endParaRPr>
        </a:p>
      </dsp:txBody>
      <dsp:txXfrm>
        <a:off x="97893" y="145000"/>
        <a:ext cx="920605" cy="3149727"/>
      </dsp:txXfrm>
    </dsp:sp>
    <dsp:sp modelId="{73D3A2A5-8A2B-43F0-A104-5AE47B8F1309}">
      <dsp:nvSpPr>
        <dsp:cNvPr id="0" name=""/>
        <dsp:cNvSpPr/>
      </dsp:nvSpPr>
      <dsp:spPr>
        <a:xfrm>
          <a:off x="1159629" y="95198"/>
          <a:ext cx="908563" cy="3249331"/>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600"/>
            </a:spcAft>
          </a:pPr>
          <a:r>
            <a:rPr lang="fr-CA" sz="1200" kern="1200" dirty="0">
              <a:solidFill>
                <a:schemeClr val="tx1">
                  <a:lumMod val="75000"/>
                  <a:lumOff val="25000"/>
                </a:schemeClr>
              </a:solidFill>
            </a:rPr>
            <a:t>Communi-cation des échéances aux organismes de services aux fins de la mise en conformité</a:t>
          </a:r>
        </a:p>
      </dsp:txBody>
      <dsp:txXfrm>
        <a:off x="1203981" y="139550"/>
        <a:ext cx="819859" cy="3160627"/>
      </dsp:txXfrm>
    </dsp:sp>
    <dsp:sp modelId="{83979C34-D664-4F43-AA99-3F84FBB650F5}">
      <dsp:nvSpPr>
        <dsp:cNvPr id="0" name=""/>
        <dsp:cNvSpPr/>
      </dsp:nvSpPr>
      <dsp:spPr>
        <a:xfrm>
          <a:off x="2213660" y="74047"/>
          <a:ext cx="910539" cy="3249331"/>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solidFill>
                <a:schemeClr val="tx1">
                  <a:lumMod val="75000"/>
                  <a:lumOff val="25000"/>
                </a:schemeClr>
              </a:solidFill>
            </a:rPr>
            <a:t>Publication des résultats de l’inspection dans un délai de 10 jours (ou plus tôt si l’organisme est en situation de conformité)</a:t>
          </a:r>
        </a:p>
      </dsp:txBody>
      <dsp:txXfrm>
        <a:off x="2258109" y="118496"/>
        <a:ext cx="821641" cy="3160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1504-5815-4E86-A1C1-19CA60FA8FA7}">
      <dsp:nvSpPr>
        <dsp:cNvPr id="0" name=""/>
        <dsp:cNvSpPr/>
      </dsp:nvSpPr>
      <dsp:spPr>
        <a:xfrm>
          <a:off x="173555" y="19120"/>
          <a:ext cx="2655570" cy="3161802"/>
        </a:xfrm>
        <a:prstGeom prst="rightArrow">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64836724-5DA6-49B5-8A3A-8F631E405116}">
      <dsp:nvSpPr>
        <dsp:cNvPr id="0" name=""/>
        <dsp:cNvSpPr/>
      </dsp:nvSpPr>
      <dsp:spPr>
        <a:xfrm>
          <a:off x="199893" y="0"/>
          <a:ext cx="962601" cy="3180923"/>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solidFill>
                <a:schemeClr val="tx1">
                  <a:lumMod val="75000"/>
                  <a:lumOff val="25000"/>
                </a:schemeClr>
              </a:solidFill>
            </a:rPr>
            <a:t>Avis d’ordre de conformité</a:t>
          </a:r>
        </a:p>
        <a:p>
          <a:pPr lvl="0" algn="ctr" defTabSz="533400">
            <a:lnSpc>
              <a:spcPct val="90000"/>
            </a:lnSpc>
            <a:spcBef>
              <a:spcPct val="0"/>
            </a:spcBef>
            <a:spcAft>
              <a:spcPct val="35000"/>
            </a:spcAft>
          </a:pPr>
          <a:endParaRPr lang="en-CA" sz="1200" kern="1200" dirty="0">
            <a:solidFill>
              <a:schemeClr val="tx1">
                <a:lumMod val="75000"/>
                <a:lumOff val="25000"/>
              </a:schemeClr>
            </a:solidFill>
          </a:endParaRPr>
        </a:p>
        <a:p>
          <a:pPr lvl="0" algn="ctr" defTabSz="533400">
            <a:lnSpc>
              <a:spcPct val="90000"/>
            </a:lnSpc>
            <a:spcBef>
              <a:spcPct val="0"/>
            </a:spcBef>
            <a:spcAft>
              <a:spcPct val="35000"/>
            </a:spcAft>
          </a:pPr>
          <a:r>
            <a:rPr lang="fr-CA" sz="1200" kern="1200" dirty="0">
              <a:solidFill>
                <a:schemeClr val="tx1">
                  <a:lumMod val="75000"/>
                  <a:lumOff val="25000"/>
                </a:schemeClr>
              </a:solidFill>
            </a:rPr>
            <a:t>10 jours en cas de risque élevé</a:t>
          </a:r>
        </a:p>
        <a:p>
          <a:pPr lvl="0" algn="ctr" defTabSz="533400">
            <a:lnSpc>
              <a:spcPct val="90000"/>
            </a:lnSpc>
            <a:spcBef>
              <a:spcPct val="0"/>
            </a:spcBef>
            <a:spcAft>
              <a:spcPct val="35000"/>
            </a:spcAft>
          </a:pPr>
          <a:endParaRPr lang="en-CA" sz="1200" kern="1200" dirty="0">
            <a:solidFill>
              <a:schemeClr val="tx1">
                <a:lumMod val="75000"/>
                <a:lumOff val="25000"/>
              </a:schemeClr>
            </a:solidFill>
          </a:endParaRPr>
        </a:p>
        <a:p>
          <a:pPr lvl="0" algn="ctr" defTabSz="533400">
            <a:lnSpc>
              <a:spcPct val="90000"/>
            </a:lnSpc>
            <a:spcBef>
              <a:spcPct val="0"/>
            </a:spcBef>
            <a:spcAft>
              <a:spcPct val="35000"/>
            </a:spcAft>
          </a:pPr>
          <a:r>
            <a:rPr lang="fr-CA" sz="1200" kern="1200" dirty="0">
              <a:solidFill>
                <a:schemeClr val="tx1">
                  <a:lumMod val="75000"/>
                  <a:lumOff val="25000"/>
                </a:schemeClr>
              </a:solidFill>
            </a:rPr>
            <a:t>40 jours en cas de risque faible à modéré</a:t>
          </a:r>
        </a:p>
      </dsp:txBody>
      <dsp:txXfrm>
        <a:off x="246883" y="46990"/>
        <a:ext cx="868621" cy="3086943"/>
      </dsp:txXfrm>
    </dsp:sp>
    <dsp:sp modelId="{F61131C9-EA74-481A-8D23-E029C423372C}">
      <dsp:nvSpPr>
        <dsp:cNvPr id="0" name=""/>
        <dsp:cNvSpPr/>
      </dsp:nvSpPr>
      <dsp:spPr>
        <a:xfrm>
          <a:off x="1246783" y="0"/>
          <a:ext cx="932889" cy="3180923"/>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solidFill>
                <a:schemeClr val="tx1">
                  <a:lumMod val="75000"/>
                  <a:lumOff val="25000"/>
                </a:schemeClr>
              </a:solidFill>
            </a:rPr>
            <a:t>Ordre de conformité</a:t>
          </a:r>
        </a:p>
        <a:p>
          <a:pPr lvl="0" algn="ctr" defTabSz="533400">
            <a:lnSpc>
              <a:spcPct val="90000"/>
            </a:lnSpc>
            <a:spcBef>
              <a:spcPct val="0"/>
            </a:spcBef>
            <a:spcAft>
              <a:spcPct val="35000"/>
            </a:spcAft>
          </a:pPr>
          <a:endParaRPr lang="en-CA" sz="1200" kern="1200" dirty="0">
            <a:solidFill>
              <a:schemeClr val="tx1">
                <a:lumMod val="75000"/>
                <a:lumOff val="25000"/>
              </a:schemeClr>
            </a:solidFill>
          </a:endParaRPr>
        </a:p>
        <a:p>
          <a:pPr lvl="0" algn="ctr" defTabSz="533400">
            <a:lnSpc>
              <a:spcPct val="90000"/>
            </a:lnSpc>
            <a:spcBef>
              <a:spcPct val="0"/>
            </a:spcBef>
            <a:spcAft>
              <a:spcPct val="35000"/>
            </a:spcAft>
          </a:pPr>
          <a:r>
            <a:rPr lang="fr-CA" sz="1200" kern="1200" dirty="0">
              <a:solidFill>
                <a:schemeClr val="tx1">
                  <a:lumMod val="75000"/>
                  <a:lumOff val="25000"/>
                </a:schemeClr>
              </a:solidFill>
            </a:rPr>
            <a:t>La directrice ou le directeur établit un échéancier aux fins de la mise en conformité</a:t>
          </a:r>
        </a:p>
      </dsp:txBody>
      <dsp:txXfrm>
        <a:off x="1292323" y="45540"/>
        <a:ext cx="841809" cy="3089843"/>
      </dsp:txXfrm>
    </dsp:sp>
    <dsp:sp modelId="{C199A031-ECE3-4B30-B90F-E63C170876FC}">
      <dsp:nvSpPr>
        <dsp:cNvPr id="0" name=""/>
        <dsp:cNvSpPr/>
      </dsp:nvSpPr>
      <dsp:spPr>
        <a:xfrm>
          <a:off x="2191310" y="0"/>
          <a:ext cx="932889" cy="3180923"/>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solidFill>
                <a:schemeClr val="tx1">
                  <a:lumMod val="75000"/>
                  <a:lumOff val="25000"/>
                </a:schemeClr>
              </a:solidFill>
            </a:rPr>
            <a:t>Cas extrêmes de non-conformité constante :</a:t>
          </a:r>
        </a:p>
        <a:p>
          <a:pPr lvl="0" algn="ctr" defTabSz="533400">
            <a:lnSpc>
              <a:spcPct val="90000"/>
            </a:lnSpc>
            <a:spcBef>
              <a:spcPct val="0"/>
            </a:spcBef>
            <a:spcAft>
              <a:spcPct val="35000"/>
            </a:spcAft>
          </a:pPr>
          <a:r>
            <a:rPr lang="fr-CA" sz="1200" kern="1200" dirty="0">
              <a:solidFill>
                <a:schemeClr val="tx1">
                  <a:lumMod val="75000"/>
                  <a:lumOff val="25000"/>
                </a:schemeClr>
              </a:solidFill>
            </a:rPr>
            <a:t> </a:t>
          </a:r>
        </a:p>
        <a:p>
          <a:pPr lvl="0" algn="ctr" defTabSz="533400">
            <a:lnSpc>
              <a:spcPct val="100000"/>
            </a:lnSpc>
            <a:spcBef>
              <a:spcPct val="0"/>
            </a:spcBef>
            <a:spcAft>
              <a:spcPct val="35000"/>
            </a:spcAft>
          </a:pPr>
          <a:r>
            <a:rPr lang="fr-CA" sz="1200" kern="1200" dirty="0">
              <a:solidFill>
                <a:schemeClr val="tx1">
                  <a:lumMod val="75000"/>
                  <a:lumOff val="25000"/>
                </a:schemeClr>
              </a:solidFill>
            </a:rPr>
            <a:t>Prise en charge immédiate</a:t>
          </a:r>
          <a:br>
            <a:rPr lang="fr-CA" sz="1200" kern="1200" dirty="0">
              <a:solidFill>
                <a:schemeClr val="tx1">
                  <a:lumMod val="75000"/>
                  <a:lumOff val="25000"/>
                </a:schemeClr>
              </a:solidFill>
            </a:rPr>
          </a:br>
          <a:r>
            <a:rPr lang="fr-CA" sz="1200" kern="1200" dirty="0">
              <a:solidFill>
                <a:schemeClr val="tx1">
                  <a:lumMod val="75000"/>
                  <a:lumOff val="25000"/>
                </a:schemeClr>
              </a:solidFill>
            </a:rPr>
            <a:t>(art. 31)</a:t>
          </a:r>
        </a:p>
        <a:p>
          <a:pPr lvl="0" algn="ctr" defTabSz="533400">
            <a:lnSpc>
              <a:spcPct val="90000"/>
            </a:lnSpc>
            <a:spcBef>
              <a:spcPct val="0"/>
            </a:spcBef>
            <a:spcAft>
              <a:spcPct val="35000"/>
            </a:spcAft>
          </a:pPr>
          <a:endParaRPr lang="en-CA" sz="1200" kern="1200" dirty="0">
            <a:solidFill>
              <a:schemeClr val="tx1">
                <a:lumMod val="75000"/>
                <a:lumOff val="25000"/>
              </a:schemeClr>
            </a:solidFill>
          </a:endParaRPr>
        </a:p>
        <a:p>
          <a:pPr lvl="0" algn="ctr" defTabSz="533400">
            <a:lnSpc>
              <a:spcPct val="90000"/>
            </a:lnSpc>
            <a:spcBef>
              <a:spcPct val="0"/>
            </a:spcBef>
            <a:spcAft>
              <a:spcPct val="35000"/>
            </a:spcAft>
          </a:pPr>
          <a:r>
            <a:rPr lang="fr-CA" sz="1200" kern="1200" dirty="0">
              <a:solidFill>
                <a:schemeClr val="tx1">
                  <a:lumMod val="75000"/>
                  <a:lumOff val="25000"/>
                </a:schemeClr>
              </a:solidFill>
            </a:rPr>
            <a:t>Résiliation de l’entente de finance-ment (par. 30 (7))</a:t>
          </a:r>
        </a:p>
      </dsp:txBody>
      <dsp:txXfrm>
        <a:off x="2236850" y="45540"/>
        <a:ext cx="841809" cy="3089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200"/>
            </a:lvl1pPr>
          </a:lstStyle>
          <a:p>
            <a:endParaRPr lang="en-CA" dirty="0"/>
          </a:p>
        </p:txBody>
      </p:sp>
      <p:sp>
        <p:nvSpPr>
          <p:cNvPr id="3" name="Date Placeholder 2"/>
          <p:cNvSpPr>
            <a:spLocks noGrp="1"/>
          </p:cNvSpPr>
          <p:nvPr>
            <p:ph type="dt" idx="1"/>
          </p:nvPr>
        </p:nvSpPr>
        <p:spPr>
          <a:xfrm>
            <a:off x="3970938" y="1"/>
            <a:ext cx="3037840" cy="464820"/>
          </a:xfrm>
          <a:prstGeom prst="rect">
            <a:avLst/>
          </a:prstGeom>
        </p:spPr>
        <p:txBody>
          <a:bodyPr vert="horz" lIns="93168" tIns="46584" rIns="93168" bIns="46584" rtlCol="0"/>
          <a:lstStyle>
            <a:lvl1pPr algn="r">
              <a:defRPr sz="1200"/>
            </a:lvl1pPr>
          </a:lstStyle>
          <a:p>
            <a:fld id="{E1CEFC3E-A9DE-4AE2-8282-1369BDE8868C}" type="datetimeFigureOut">
              <a:rPr lang="en-CA" smtClean="0"/>
              <a:t>17/07/2018</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CA"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29968"/>
            <a:ext cx="3037840" cy="464820"/>
          </a:xfrm>
          <a:prstGeom prst="rect">
            <a:avLst/>
          </a:prstGeom>
        </p:spPr>
        <p:txBody>
          <a:bodyPr vert="horz" lIns="93168" tIns="46584" rIns="93168" bIns="46584"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8" tIns="46584" rIns="93168" bIns="46584" rtlCol="0" anchor="b"/>
          <a:lstStyle>
            <a:lvl1pPr algn="r">
              <a:defRPr sz="1200"/>
            </a:lvl1pPr>
          </a:lstStyle>
          <a:p>
            <a:fld id="{5BB23B61-BC8F-44FC-AEAA-9A969C2E26C2}" type="slidenum">
              <a:rPr lang="en-CA" smtClean="0"/>
              <a:t>‹#›</a:t>
            </a:fld>
            <a:endParaRPr lang="en-CA" dirty="0"/>
          </a:p>
        </p:txBody>
      </p:sp>
    </p:spTree>
    <p:extLst>
      <p:ext uri="{BB962C8B-B14F-4D97-AF65-F5344CB8AC3E}">
        <p14:creationId xmlns:p14="http://schemas.microsoft.com/office/powerpoint/2010/main" val="370462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a:t>
            </a:fld>
            <a:endParaRPr lang="en-CA" dirty="0"/>
          </a:p>
        </p:txBody>
      </p:sp>
    </p:spTree>
    <p:extLst>
      <p:ext uri="{BB962C8B-B14F-4D97-AF65-F5344CB8AC3E}">
        <p14:creationId xmlns:p14="http://schemas.microsoft.com/office/powerpoint/2010/main" val="164190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10</a:t>
            </a:fld>
            <a:endParaRPr lang="en-CA" dirty="0"/>
          </a:p>
        </p:txBody>
      </p:sp>
    </p:spTree>
    <p:extLst>
      <p:ext uri="{BB962C8B-B14F-4D97-AF65-F5344CB8AC3E}">
        <p14:creationId xmlns:p14="http://schemas.microsoft.com/office/powerpoint/2010/main" val="86399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11</a:t>
            </a:fld>
            <a:endParaRPr lang="en-CA" dirty="0"/>
          </a:p>
        </p:txBody>
      </p:sp>
    </p:spTree>
    <p:extLst>
      <p:ext uri="{BB962C8B-B14F-4D97-AF65-F5344CB8AC3E}">
        <p14:creationId xmlns:p14="http://schemas.microsoft.com/office/powerpoint/2010/main" val="86399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12</a:t>
            </a:fld>
            <a:endParaRPr lang="en-CA" dirty="0"/>
          </a:p>
        </p:txBody>
      </p:sp>
    </p:spTree>
    <p:extLst>
      <p:ext uri="{BB962C8B-B14F-4D97-AF65-F5344CB8AC3E}">
        <p14:creationId xmlns:p14="http://schemas.microsoft.com/office/powerpoint/2010/main" val="147118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13</a:t>
            </a:fld>
            <a:endParaRPr lang="en-CA" dirty="0"/>
          </a:p>
        </p:txBody>
      </p:sp>
    </p:spTree>
    <p:extLst>
      <p:ext uri="{BB962C8B-B14F-4D97-AF65-F5344CB8AC3E}">
        <p14:creationId xmlns:p14="http://schemas.microsoft.com/office/powerpoint/2010/main" val="244978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14</a:t>
            </a:fld>
            <a:endParaRPr lang="en-CA" dirty="0"/>
          </a:p>
        </p:txBody>
      </p:sp>
    </p:spTree>
    <p:extLst>
      <p:ext uri="{BB962C8B-B14F-4D97-AF65-F5344CB8AC3E}">
        <p14:creationId xmlns:p14="http://schemas.microsoft.com/office/powerpoint/2010/main" val="314170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15</a:t>
            </a:fld>
            <a:endParaRPr lang="en-CA" dirty="0"/>
          </a:p>
        </p:txBody>
      </p:sp>
    </p:spTree>
    <p:extLst>
      <p:ext uri="{BB962C8B-B14F-4D97-AF65-F5344CB8AC3E}">
        <p14:creationId xmlns:p14="http://schemas.microsoft.com/office/powerpoint/2010/main" val="100748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16</a:t>
            </a:fld>
            <a:endParaRPr lang="en-CA" dirty="0"/>
          </a:p>
        </p:txBody>
      </p:sp>
    </p:spTree>
    <p:extLst>
      <p:ext uri="{BB962C8B-B14F-4D97-AF65-F5344CB8AC3E}">
        <p14:creationId xmlns:p14="http://schemas.microsoft.com/office/powerpoint/2010/main" val="294789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17</a:t>
            </a:fld>
            <a:endParaRPr lang="en-CA" dirty="0"/>
          </a:p>
        </p:txBody>
      </p:sp>
    </p:spTree>
    <p:extLst>
      <p:ext uri="{BB962C8B-B14F-4D97-AF65-F5344CB8AC3E}">
        <p14:creationId xmlns:p14="http://schemas.microsoft.com/office/powerpoint/2010/main" val="14245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18</a:t>
            </a:fld>
            <a:endParaRPr lang="en-CA" dirty="0"/>
          </a:p>
        </p:txBody>
      </p:sp>
    </p:spTree>
    <p:extLst>
      <p:ext uri="{BB962C8B-B14F-4D97-AF65-F5344CB8AC3E}">
        <p14:creationId xmlns:p14="http://schemas.microsoft.com/office/powerpoint/2010/main" val="288420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19</a:t>
            </a:fld>
            <a:endParaRPr lang="en-CA" dirty="0"/>
          </a:p>
        </p:txBody>
      </p:sp>
    </p:spTree>
    <p:extLst>
      <p:ext uri="{BB962C8B-B14F-4D97-AF65-F5344CB8AC3E}">
        <p14:creationId xmlns:p14="http://schemas.microsoft.com/office/powerpoint/2010/main" val="12616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2</a:t>
            </a:fld>
            <a:endParaRPr lang="en-CA" dirty="0"/>
          </a:p>
        </p:txBody>
      </p:sp>
    </p:spTree>
    <p:extLst>
      <p:ext uri="{BB962C8B-B14F-4D97-AF65-F5344CB8AC3E}">
        <p14:creationId xmlns:p14="http://schemas.microsoft.com/office/powerpoint/2010/main" val="428379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20</a:t>
            </a:fld>
            <a:endParaRPr lang="en-CA" dirty="0"/>
          </a:p>
        </p:txBody>
      </p:sp>
    </p:spTree>
    <p:extLst>
      <p:ext uri="{BB962C8B-B14F-4D97-AF65-F5344CB8AC3E}">
        <p14:creationId xmlns:p14="http://schemas.microsoft.com/office/powerpoint/2010/main" val="2074359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21</a:t>
            </a:fld>
            <a:endParaRPr lang="en-CA" dirty="0"/>
          </a:p>
        </p:txBody>
      </p:sp>
    </p:spTree>
    <p:extLst>
      <p:ext uri="{BB962C8B-B14F-4D97-AF65-F5344CB8AC3E}">
        <p14:creationId xmlns:p14="http://schemas.microsoft.com/office/powerpoint/2010/main" val="628022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22</a:t>
            </a:fld>
            <a:endParaRPr lang="en-CA" dirty="0"/>
          </a:p>
        </p:txBody>
      </p:sp>
    </p:spTree>
    <p:extLst>
      <p:ext uri="{BB962C8B-B14F-4D97-AF65-F5344CB8AC3E}">
        <p14:creationId xmlns:p14="http://schemas.microsoft.com/office/powerpoint/2010/main" val="2606269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23</a:t>
            </a:fld>
            <a:endParaRPr lang="en-CA" dirty="0"/>
          </a:p>
        </p:txBody>
      </p:sp>
    </p:spTree>
    <p:extLst>
      <p:ext uri="{BB962C8B-B14F-4D97-AF65-F5344CB8AC3E}">
        <p14:creationId xmlns:p14="http://schemas.microsoft.com/office/powerpoint/2010/main" val="4167568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24</a:t>
            </a:fld>
            <a:endParaRPr lang="en-CA" dirty="0"/>
          </a:p>
        </p:txBody>
      </p:sp>
    </p:spTree>
    <p:extLst>
      <p:ext uri="{BB962C8B-B14F-4D97-AF65-F5344CB8AC3E}">
        <p14:creationId xmlns:p14="http://schemas.microsoft.com/office/powerpoint/2010/main" val="398459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25</a:t>
            </a:fld>
            <a:endParaRPr lang="en-CA" dirty="0"/>
          </a:p>
        </p:txBody>
      </p:sp>
    </p:spTree>
    <p:extLst>
      <p:ext uri="{BB962C8B-B14F-4D97-AF65-F5344CB8AC3E}">
        <p14:creationId xmlns:p14="http://schemas.microsoft.com/office/powerpoint/2010/main" val="124011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26</a:t>
            </a:fld>
            <a:endParaRPr lang="en-CA" dirty="0"/>
          </a:p>
        </p:txBody>
      </p:sp>
    </p:spTree>
    <p:extLst>
      <p:ext uri="{BB962C8B-B14F-4D97-AF65-F5344CB8AC3E}">
        <p14:creationId xmlns:p14="http://schemas.microsoft.com/office/powerpoint/2010/main" val="224304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12"/>
              </a:spcAft>
              <a:defRPr/>
            </a:pPr>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99634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4</a:t>
            </a:fld>
            <a:endParaRPr lang="en-CA" dirty="0"/>
          </a:p>
        </p:txBody>
      </p:sp>
    </p:spTree>
    <p:extLst>
      <p:ext uri="{BB962C8B-B14F-4D97-AF65-F5344CB8AC3E}">
        <p14:creationId xmlns:p14="http://schemas.microsoft.com/office/powerpoint/2010/main" val="280981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5</a:t>
            </a:fld>
            <a:endParaRPr lang="en-CA" dirty="0"/>
          </a:p>
        </p:txBody>
      </p:sp>
    </p:spTree>
    <p:extLst>
      <p:ext uri="{BB962C8B-B14F-4D97-AF65-F5344CB8AC3E}">
        <p14:creationId xmlns:p14="http://schemas.microsoft.com/office/powerpoint/2010/main" val="356725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le cas des services de soutien de l’emploi, le site doit-il faire l’objet d’une visite?</a:t>
            </a:r>
          </a:p>
        </p:txBody>
      </p:sp>
      <p:sp>
        <p:nvSpPr>
          <p:cNvPr id="4" name="Slide Number Placeholder 3"/>
          <p:cNvSpPr>
            <a:spLocks noGrp="1"/>
          </p:cNvSpPr>
          <p:nvPr>
            <p:ph type="sldNum" sz="quarter" idx="10"/>
          </p:nvPr>
        </p:nvSpPr>
        <p:spPr/>
        <p:txBody>
          <a:bodyPr/>
          <a:lstStyle/>
          <a:p>
            <a:fld id="{5BB23B61-BC8F-44FC-AEAA-9A969C2E26C2}" type="slidenum">
              <a:rPr lang="en-CA" smtClean="0"/>
              <a:t>6</a:t>
            </a:fld>
            <a:endParaRPr lang="en-CA" dirty="0"/>
          </a:p>
        </p:txBody>
      </p:sp>
    </p:spTree>
    <p:extLst>
      <p:ext uri="{BB962C8B-B14F-4D97-AF65-F5344CB8AC3E}">
        <p14:creationId xmlns:p14="http://schemas.microsoft.com/office/powerpoint/2010/main" val="6051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1"/>
              </a:spcAft>
              <a:defRPr/>
            </a:pPr>
            <a:endParaRPr lang="en-CA" dirty="0"/>
          </a:p>
        </p:txBody>
      </p:sp>
      <p:sp>
        <p:nvSpPr>
          <p:cNvPr id="4" name="Slide Number Placeholder 3"/>
          <p:cNvSpPr>
            <a:spLocks noGrp="1"/>
          </p:cNvSpPr>
          <p:nvPr>
            <p:ph type="sldNum" sz="quarter" idx="10"/>
          </p:nvPr>
        </p:nvSpPr>
        <p:spPr/>
        <p:txBody>
          <a:bodyPr/>
          <a:lstStyle/>
          <a:p>
            <a:fld id="{C1DCBE13-0A9D-483B-B512-2A0BCA110BB3}"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30962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8</a:t>
            </a:fld>
            <a:endParaRPr lang="en-CA" dirty="0"/>
          </a:p>
        </p:txBody>
      </p:sp>
    </p:spTree>
    <p:extLst>
      <p:ext uri="{BB962C8B-B14F-4D97-AF65-F5344CB8AC3E}">
        <p14:creationId xmlns:p14="http://schemas.microsoft.com/office/powerpoint/2010/main" val="296345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23B61-BC8F-44FC-AEAA-9A969C2E26C2}" type="slidenum">
              <a:rPr lang="en-CA" smtClean="0"/>
              <a:t>9</a:t>
            </a:fld>
            <a:endParaRPr lang="en-CA" dirty="0"/>
          </a:p>
        </p:txBody>
      </p:sp>
    </p:spTree>
    <p:extLst>
      <p:ext uri="{BB962C8B-B14F-4D97-AF65-F5344CB8AC3E}">
        <p14:creationId xmlns:p14="http://schemas.microsoft.com/office/powerpoint/2010/main" val="1273957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252932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a:t>Draft Confidential</a:t>
            </a:r>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dirty="0"/>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5704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a:t>Draft Confidential</a:t>
            </a:r>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dirty="0"/>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3257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a:t>Draft Confidential</a:t>
            </a:r>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1213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a:t>Draft Confidential</a:t>
            </a:r>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95180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370896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806" y="83457"/>
            <a:ext cx="8183880"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2DA64F51-6F60-4F20-8861-66FDBE933A32}" type="datetime1">
              <a:rPr lang="en-CA" smtClean="0">
                <a:solidFill>
                  <a:prstClr val="black"/>
                </a:solidFill>
              </a:rPr>
              <a:pPr/>
              <a:t>17/07/2018</a:t>
            </a:fld>
            <a:endParaRPr lang="en-CA" dirty="0">
              <a:solidFill>
                <a:prstClr val="black"/>
              </a:solidFill>
            </a:endParaRPr>
          </a:p>
        </p:txBody>
      </p:sp>
    </p:spTree>
    <p:extLst>
      <p:ext uri="{BB962C8B-B14F-4D97-AF65-F5344CB8AC3E}">
        <p14:creationId xmlns:p14="http://schemas.microsoft.com/office/powerpoint/2010/main" val="423174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75C1E5-8D42-4718-B731-6C4909EB7EF4}"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9460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8779D703-B089-41DF-9E4E-A07AFD9BF8D6}"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9340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2C35E9BE-9919-4047-AC47-A3C6821BB259}" type="datetime1">
              <a:rPr lang="en-CA" smtClean="0">
                <a:solidFill>
                  <a:prstClr val="black"/>
                </a:solidFill>
              </a:rPr>
              <a:pPr/>
              <a:t>17/07/2018</a:t>
            </a:fld>
            <a:endParaRPr lang="en-CA" dirty="0">
              <a:solidFill>
                <a:prstClr val="black"/>
              </a:solidFill>
            </a:endParaRPr>
          </a:p>
        </p:txBody>
      </p:sp>
      <p:sp>
        <p:nvSpPr>
          <p:cNvPr id="8" name="Footer Placeholder 7"/>
          <p:cNvSpPr>
            <a:spLocks noGrp="1"/>
          </p:cNvSpPr>
          <p:nvPr>
            <p:ph type="ftr" sz="quarter" idx="11"/>
          </p:nvPr>
        </p:nvSpPr>
        <p:spPr/>
        <p:txBody>
          <a:bodyPr/>
          <a:lstStyle/>
          <a:p>
            <a:r>
              <a:rPr lang="en-CA" dirty="0">
                <a:solidFill>
                  <a:prstClr val="black">
                    <a:tint val="75000"/>
                  </a:prstClr>
                </a:solidFill>
              </a:rPr>
              <a:t>DRAFT</a:t>
            </a: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848790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693" y="82973"/>
            <a:ext cx="8229600" cy="1143000"/>
          </a:xfrm>
        </p:spPr>
        <p:txBody>
          <a:bodyPr/>
          <a:lstStyle>
            <a:lvl1pPr algn="l">
              <a:defRPr sz="2800"/>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886785E9-DA44-46CC-8498-9BAEC0A20573}"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2842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t>Draft Confidential</a:t>
            </a:r>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endParaRPr lang="en-CA" dirty="0"/>
          </a:p>
        </p:txBody>
      </p:sp>
    </p:spTree>
    <p:extLst>
      <p:ext uri="{BB962C8B-B14F-4D97-AF65-F5344CB8AC3E}">
        <p14:creationId xmlns:p14="http://schemas.microsoft.com/office/powerpoint/2010/main" val="3755548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CD1DB-928D-45B4-8D05-C45DA12DA608}" type="datetime1">
              <a:rPr lang="en-CA" smtClean="0">
                <a:solidFill>
                  <a:prstClr val="black"/>
                </a:solidFill>
              </a:rPr>
              <a:pPr/>
              <a:t>17/07/2018</a:t>
            </a:fld>
            <a:endParaRPr lang="en-CA" dirty="0">
              <a:solidFill>
                <a:prstClr val="black"/>
              </a:solidFill>
            </a:endParaRPr>
          </a:p>
        </p:txBody>
      </p:sp>
      <p:sp>
        <p:nvSpPr>
          <p:cNvPr id="3" name="Footer Placeholder 2"/>
          <p:cNvSpPr>
            <a:spLocks noGrp="1"/>
          </p:cNvSpPr>
          <p:nvPr>
            <p:ph type="ftr" sz="quarter" idx="11"/>
          </p:nvPr>
        </p:nvSpPr>
        <p:spPr/>
        <p:txBody>
          <a:bodyPr/>
          <a:lstStyle/>
          <a:p>
            <a:r>
              <a:rPr lang="en-CA" dirty="0">
                <a:solidFill>
                  <a:prstClr val="black">
                    <a:tint val="75000"/>
                  </a:prstClr>
                </a:solidFill>
              </a:rPr>
              <a:t>DRAFT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3914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F5067-F9FD-4E55-A8BA-EAFFCC7CAFBB}"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70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A5C694-D34B-4F5E-B2FD-24677617E781}"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8826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396067C9-260E-46D6-B1B4-57D5D08FB279}"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995460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B9BB55C1-0F5A-417D-B07C-46405DBB68B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21635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9852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dirty="0">
              <a:solidFill>
                <a:prstClr val="black"/>
              </a:solidFill>
            </a:endParaRPr>
          </a:p>
        </p:txBody>
      </p:sp>
    </p:spTree>
    <p:extLst>
      <p:ext uri="{BB962C8B-B14F-4D97-AF65-F5344CB8AC3E}">
        <p14:creationId xmlns:p14="http://schemas.microsoft.com/office/powerpoint/2010/main" val="1958882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99829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775905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dirty="0">
              <a:solidFill>
                <a:prstClr val="black"/>
              </a:solidFill>
            </a:endParaRPr>
          </a:p>
        </p:txBody>
      </p:sp>
      <p:sp>
        <p:nvSpPr>
          <p:cNvPr id="8" name="Footer Placeholder 7"/>
          <p:cNvSpPr>
            <a:spLocks noGrp="1"/>
          </p:cNvSpPr>
          <p:nvPr>
            <p:ph type="ftr" sz="quarter" idx="11"/>
          </p:nvPr>
        </p:nvSpPr>
        <p:spPr/>
        <p:txBody>
          <a:bodyPr/>
          <a:lstStyle/>
          <a:p>
            <a:r>
              <a:rPr lang="en-CA" dirty="0">
                <a:solidFill>
                  <a:prstClr val="black">
                    <a:tint val="75000"/>
                  </a:prstClr>
                </a:solidFill>
              </a:rPr>
              <a:t>DRAFT</a:t>
            </a: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2263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r>
              <a:rPr lang="en-CA" dirty="0"/>
              <a:t>Draft Confidential</a:t>
            </a:r>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dirty="0"/>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213523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a:latin typeface="Arial" panose="020B0604020202020204" pitchFamily="34" charset="0"/>
                <a:cs typeface="Arial" panose="020B0604020202020204" pitchFamily="34" charset="0"/>
              </a:rPr>
              <a:t>Compliance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Assistance</a:t>
            </a:r>
            <a:br>
              <a:rPr lang="en-CA" b="1" dirty="0">
                <a:latin typeface="Arial" panose="020B0604020202020204" pitchFamily="34" charset="0"/>
                <a:cs typeface="Arial" panose="020B0604020202020204" pitchFamily="34" charset="0"/>
              </a:rPr>
            </a:br>
            <a:r>
              <a:rPr lang="en-US" dirty="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171195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7572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64960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dirty="0">
              <a:solidFill>
                <a:prstClr val="black"/>
              </a:solidFill>
            </a:endParaRPr>
          </a:p>
        </p:txBody>
      </p:sp>
      <p:sp>
        <p:nvSpPr>
          <p:cNvPr id="3" name="Footer Placeholder 2"/>
          <p:cNvSpPr>
            <a:spLocks noGrp="1"/>
          </p:cNvSpPr>
          <p:nvPr>
            <p:ph type="ftr" sz="quarter" idx="11"/>
          </p:nvPr>
        </p:nvSpPr>
        <p:spPr/>
        <p:txBody>
          <a:bodyPr/>
          <a:lstStyle/>
          <a:p>
            <a:r>
              <a:rPr lang="en-CA" dirty="0">
                <a:solidFill>
                  <a:prstClr val="black">
                    <a:tint val="75000"/>
                  </a:prstClr>
                </a:solidFill>
              </a:rPr>
              <a:t>DRAFT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52277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209068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9063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15290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663350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67093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dirty="0">
              <a:solidFill>
                <a:prstClr val="black"/>
              </a:solidFill>
            </a:endParaRPr>
          </a:p>
        </p:txBody>
      </p:sp>
    </p:spTree>
    <p:extLst>
      <p:ext uri="{BB962C8B-B14F-4D97-AF65-F5344CB8AC3E}">
        <p14:creationId xmlns:p14="http://schemas.microsoft.com/office/powerpoint/2010/main" val="390666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r>
              <a:rPr lang="en-CA" dirty="0"/>
              <a:t>Draft Confidential</a:t>
            </a:r>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dirty="0"/>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82285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7817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275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dirty="0">
              <a:solidFill>
                <a:prstClr val="black"/>
              </a:solidFill>
            </a:endParaRPr>
          </a:p>
        </p:txBody>
      </p:sp>
      <p:sp>
        <p:nvSpPr>
          <p:cNvPr id="8" name="Footer Placeholder 7"/>
          <p:cNvSpPr>
            <a:spLocks noGrp="1"/>
          </p:cNvSpPr>
          <p:nvPr>
            <p:ph type="ftr" sz="quarter" idx="11"/>
          </p:nvPr>
        </p:nvSpPr>
        <p:spPr/>
        <p:txBody>
          <a:bodyPr/>
          <a:lstStyle/>
          <a:p>
            <a:r>
              <a:rPr lang="en-CA" dirty="0">
                <a:solidFill>
                  <a:prstClr val="black">
                    <a:tint val="75000"/>
                  </a:prstClr>
                </a:solidFill>
              </a:rPr>
              <a:t>DRAFT</a:t>
            </a: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361552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a:latin typeface="Arial" panose="020B0604020202020204" pitchFamily="34" charset="0"/>
                <a:cs typeface="Arial" panose="020B0604020202020204" pitchFamily="34" charset="0"/>
              </a:rPr>
              <a:t>Compliance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Assistance</a:t>
            </a:r>
            <a:br>
              <a:rPr lang="en-CA" b="1" dirty="0">
                <a:latin typeface="Arial" panose="020B0604020202020204" pitchFamily="34" charset="0"/>
                <a:cs typeface="Arial" panose="020B0604020202020204" pitchFamily="34" charset="0"/>
              </a:rPr>
            </a:br>
            <a:r>
              <a:rPr lang="en-US" dirty="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06523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4540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65062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dirty="0">
              <a:solidFill>
                <a:prstClr val="black"/>
              </a:solidFill>
            </a:endParaRPr>
          </a:p>
        </p:txBody>
      </p:sp>
      <p:sp>
        <p:nvSpPr>
          <p:cNvPr id="3" name="Footer Placeholder 2"/>
          <p:cNvSpPr>
            <a:spLocks noGrp="1"/>
          </p:cNvSpPr>
          <p:nvPr>
            <p:ph type="ftr" sz="quarter" idx="11"/>
          </p:nvPr>
        </p:nvSpPr>
        <p:spPr/>
        <p:txBody>
          <a:bodyPr/>
          <a:lstStyle/>
          <a:p>
            <a:r>
              <a:rPr lang="en-CA" dirty="0">
                <a:solidFill>
                  <a:prstClr val="black">
                    <a:tint val="75000"/>
                  </a:prstClr>
                </a:solidFill>
              </a:rPr>
              <a:t>DRAFT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44346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170836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95329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676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endParaRPr lang="en-CA" dirty="0"/>
          </a:p>
        </p:txBody>
      </p:sp>
      <p:sp>
        <p:nvSpPr>
          <p:cNvPr id="8" name="Footer Placeholder 7"/>
          <p:cNvSpPr>
            <a:spLocks noGrp="1"/>
          </p:cNvSpPr>
          <p:nvPr>
            <p:ph type="ftr" sz="quarter" idx="11"/>
          </p:nvPr>
        </p:nvSpPr>
        <p:spPr/>
        <p:txBody>
          <a:bodyPr/>
          <a:lstStyle/>
          <a:p>
            <a:r>
              <a:rPr lang="en-CA" dirty="0"/>
              <a:t>Draft Confidential</a:t>
            </a:r>
          </a:p>
        </p:txBody>
      </p:sp>
      <p:sp>
        <p:nvSpPr>
          <p:cNvPr id="9" name="Slide Number Placeholder 8"/>
          <p:cNvSpPr>
            <a:spLocks noGrp="1"/>
          </p:cNvSpPr>
          <p:nvPr>
            <p:ph type="sldNum" sz="quarter" idx="12"/>
          </p:nvPr>
        </p:nvSpPr>
        <p:spPr/>
        <p:txBody>
          <a:bodyPr/>
          <a:lstStyle/>
          <a:p>
            <a:fld id="{53BC4A81-272D-4B6C-9094-3AE27DC0A8E0}" type="slidenum">
              <a:rPr lang="en-CA" smtClean="0"/>
              <a:t>‹#›</a:t>
            </a:fld>
            <a:endParaRPr lang="en-CA" dirty="0"/>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89043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52516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326950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dirty="0">
              <a:solidFill>
                <a:prstClr val="black"/>
              </a:solidFill>
            </a:endParaRPr>
          </a:p>
        </p:txBody>
      </p:sp>
    </p:spTree>
    <p:extLst>
      <p:ext uri="{BB962C8B-B14F-4D97-AF65-F5344CB8AC3E}">
        <p14:creationId xmlns:p14="http://schemas.microsoft.com/office/powerpoint/2010/main" val="2246691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506154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83582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dirty="0">
              <a:solidFill>
                <a:prstClr val="black"/>
              </a:solidFill>
            </a:endParaRPr>
          </a:p>
        </p:txBody>
      </p:sp>
      <p:sp>
        <p:nvSpPr>
          <p:cNvPr id="8" name="Footer Placeholder 7"/>
          <p:cNvSpPr>
            <a:spLocks noGrp="1"/>
          </p:cNvSpPr>
          <p:nvPr>
            <p:ph type="ftr" sz="quarter" idx="11"/>
          </p:nvPr>
        </p:nvSpPr>
        <p:spPr/>
        <p:txBody>
          <a:bodyPr/>
          <a:lstStyle/>
          <a:p>
            <a:r>
              <a:rPr lang="en-CA" dirty="0">
                <a:solidFill>
                  <a:prstClr val="black">
                    <a:tint val="75000"/>
                  </a:prstClr>
                </a:solidFill>
              </a:rPr>
              <a:t>DRAFT</a:t>
            </a: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22811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a:latin typeface="Arial" panose="020B0604020202020204" pitchFamily="34" charset="0"/>
                <a:cs typeface="Arial" panose="020B0604020202020204" pitchFamily="34" charset="0"/>
              </a:rPr>
              <a:t>Compliance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Assistance</a:t>
            </a:r>
            <a:br>
              <a:rPr lang="en-CA" b="1" dirty="0">
                <a:latin typeface="Arial" panose="020B0604020202020204" pitchFamily="34" charset="0"/>
                <a:cs typeface="Arial" panose="020B0604020202020204" pitchFamily="34" charset="0"/>
              </a:rPr>
            </a:br>
            <a:r>
              <a:rPr lang="en-US" dirty="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650214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85970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48539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dirty="0">
              <a:solidFill>
                <a:prstClr val="black"/>
              </a:solidFill>
            </a:endParaRPr>
          </a:p>
        </p:txBody>
      </p:sp>
      <p:sp>
        <p:nvSpPr>
          <p:cNvPr id="3" name="Footer Placeholder 2"/>
          <p:cNvSpPr>
            <a:spLocks noGrp="1"/>
          </p:cNvSpPr>
          <p:nvPr>
            <p:ph type="ftr" sz="quarter" idx="11"/>
          </p:nvPr>
        </p:nvSpPr>
        <p:spPr/>
        <p:txBody>
          <a:bodyPr/>
          <a:lstStyle/>
          <a:p>
            <a:r>
              <a:rPr lang="en-CA" dirty="0">
                <a:solidFill>
                  <a:prstClr val="black">
                    <a:tint val="75000"/>
                  </a:prstClr>
                </a:solidFill>
              </a:rPr>
              <a:t>DRAFT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9554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a:latin typeface="Arial" panose="020B0604020202020204" pitchFamily="34" charset="0"/>
                <a:cs typeface="Arial" panose="020B0604020202020204" pitchFamily="34" charset="0"/>
              </a:rPr>
              <a:t>Compliance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Assistance</a:t>
            </a:r>
            <a:br>
              <a:rPr lang="en-CA" b="1" dirty="0">
                <a:latin typeface="Arial" panose="020B0604020202020204" pitchFamily="34" charset="0"/>
                <a:cs typeface="Arial" panose="020B0604020202020204" pitchFamily="34" charset="0"/>
              </a:rPr>
            </a:br>
            <a:r>
              <a:rPr lang="en-US" dirty="0"/>
              <a:t>Click to edit Master title style</a:t>
            </a:r>
            <a:endParaRPr lang="en-CA" dirty="0"/>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dirty="0"/>
              <a:t>Draft Confidential</a:t>
            </a:r>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996871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27185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325708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975558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19607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84658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dirty="0">
              <a:solidFill>
                <a:prstClr val="black"/>
              </a:solidFill>
            </a:endParaRPr>
          </a:p>
        </p:txBody>
      </p:sp>
    </p:spTree>
    <p:extLst>
      <p:ext uri="{BB962C8B-B14F-4D97-AF65-F5344CB8AC3E}">
        <p14:creationId xmlns:p14="http://schemas.microsoft.com/office/powerpoint/2010/main" val="40887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66859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397838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dirty="0">
              <a:solidFill>
                <a:prstClr val="black"/>
              </a:solidFill>
            </a:endParaRPr>
          </a:p>
        </p:txBody>
      </p:sp>
      <p:sp>
        <p:nvSpPr>
          <p:cNvPr id="8" name="Footer Placeholder 7"/>
          <p:cNvSpPr>
            <a:spLocks noGrp="1"/>
          </p:cNvSpPr>
          <p:nvPr>
            <p:ph type="ftr" sz="quarter" idx="11"/>
          </p:nvPr>
        </p:nvSpPr>
        <p:spPr/>
        <p:txBody>
          <a:bodyPr/>
          <a:lstStyle/>
          <a:p>
            <a:r>
              <a:rPr lang="en-CA" dirty="0">
                <a:solidFill>
                  <a:prstClr val="black">
                    <a:tint val="75000"/>
                  </a:prstClr>
                </a:solidFill>
              </a:rPr>
              <a:t>DRAFT</a:t>
            </a: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89866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a:latin typeface="Arial" panose="020B0604020202020204" pitchFamily="34" charset="0"/>
                <a:cs typeface="Arial" panose="020B0604020202020204" pitchFamily="34" charset="0"/>
              </a:rPr>
              <a:t>Compliance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Assistance</a:t>
            </a:r>
            <a:br>
              <a:rPr lang="en-CA" b="1" dirty="0">
                <a:latin typeface="Arial" panose="020B0604020202020204" pitchFamily="34" charset="0"/>
                <a:cs typeface="Arial" panose="020B0604020202020204" pitchFamily="34" charset="0"/>
              </a:rPr>
            </a:br>
            <a:r>
              <a:rPr lang="en-US" dirty="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67833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dirty="0"/>
              <a:t>Draft Confidential</a:t>
            </a:r>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spTree>
    <p:extLst>
      <p:ext uri="{BB962C8B-B14F-4D97-AF65-F5344CB8AC3E}">
        <p14:creationId xmlns:p14="http://schemas.microsoft.com/office/powerpoint/2010/main" val="3744574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2718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9801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dirty="0">
              <a:solidFill>
                <a:prstClr val="black"/>
              </a:solidFill>
            </a:endParaRPr>
          </a:p>
        </p:txBody>
      </p:sp>
      <p:sp>
        <p:nvSpPr>
          <p:cNvPr id="3" name="Footer Placeholder 2"/>
          <p:cNvSpPr>
            <a:spLocks noGrp="1"/>
          </p:cNvSpPr>
          <p:nvPr>
            <p:ph type="ftr" sz="quarter" idx="11"/>
          </p:nvPr>
        </p:nvSpPr>
        <p:spPr/>
        <p:txBody>
          <a:bodyPr/>
          <a:lstStyle/>
          <a:p>
            <a:r>
              <a:rPr lang="en-CA" dirty="0">
                <a:solidFill>
                  <a:prstClr val="black">
                    <a:tint val="75000"/>
                  </a:prstClr>
                </a:solidFill>
              </a:rPr>
              <a:t>DRAFT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90139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0597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54315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7897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80205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30207635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dirty="0">
              <a:solidFill>
                <a:prstClr val="black"/>
              </a:solidFill>
            </a:endParaRPr>
          </a:p>
        </p:txBody>
      </p:sp>
    </p:spTree>
    <p:extLst>
      <p:ext uri="{BB962C8B-B14F-4D97-AF65-F5344CB8AC3E}">
        <p14:creationId xmlns:p14="http://schemas.microsoft.com/office/powerpoint/2010/main" val="3108233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1949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dirty="0"/>
              <a:t>Draft Confidential</a:t>
            </a:r>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spTree>
    <p:extLst>
      <p:ext uri="{BB962C8B-B14F-4D97-AF65-F5344CB8AC3E}">
        <p14:creationId xmlns:p14="http://schemas.microsoft.com/office/powerpoint/2010/main" val="3158809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649978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dirty="0">
              <a:solidFill>
                <a:prstClr val="black"/>
              </a:solidFill>
            </a:endParaRPr>
          </a:p>
        </p:txBody>
      </p:sp>
      <p:sp>
        <p:nvSpPr>
          <p:cNvPr id="8" name="Footer Placeholder 7"/>
          <p:cNvSpPr>
            <a:spLocks noGrp="1"/>
          </p:cNvSpPr>
          <p:nvPr>
            <p:ph type="ftr" sz="quarter" idx="11"/>
          </p:nvPr>
        </p:nvSpPr>
        <p:spPr/>
        <p:txBody>
          <a:bodyPr/>
          <a:lstStyle/>
          <a:p>
            <a:r>
              <a:rPr lang="en-CA" dirty="0">
                <a:solidFill>
                  <a:prstClr val="black">
                    <a:tint val="75000"/>
                  </a:prstClr>
                </a:solidFill>
              </a:rPr>
              <a:t>DRAFT</a:t>
            </a: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046478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a:latin typeface="Arial" panose="020B0604020202020204" pitchFamily="34" charset="0"/>
                <a:cs typeface="Arial" panose="020B0604020202020204" pitchFamily="34" charset="0"/>
              </a:rPr>
              <a:t>Compliance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Assistance</a:t>
            </a:r>
            <a:br>
              <a:rPr lang="en-CA" b="1" dirty="0">
                <a:latin typeface="Arial" panose="020B0604020202020204" pitchFamily="34" charset="0"/>
                <a:cs typeface="Arial" panose="020B0604020202020204" pitchFamily="34" charset="0"/>
              </a:rPr>
            </a:br>
            <a:r>
              <a:rPr lang="en-US" dirty="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48844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26060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dirty="0">
                <a:solidFill>
                  <a:prstClr val="black">
                    <a:tint val="75000"/>
                  </a:prstClr>
                </a:solidFill>
              </a:rPr>
              <a:t>DRAFT</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6337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dirty="0">
              <a:solidFill>
                <a:prstClr val="black"/>
              </a:solidFill>
            </a:endParaRPr>
          </a:p>
        </p:txBody>
      </p:sp>
      <p:sp>
        <p:nvSpPr>
          <p:cNvPr id="3" name="Footer Placeholder 2"/>
          <p:cNvSpPr>
            <a:spLocks noGrp="1"/>
          </p:cNvSpPr>
          <p:nvPr>
            <p:ph type="ftr" sz="quarter" idx="11"/>
          </p:nvPr>
        </p:nvSpPr>
        <p:spPr/>
        <p:txBody>
          <a:bodyPr/>
          <a:lstStyle/>
          <a:p>
            <a:r>
              <a:rPr lang="en-CA" dirty="0">
                <a:solidFill>
                  <a:prstClr val="black">
                    <a:tint val="75000"/>
                  </a:prstClr>
                </a:solidFill>
              </a:rPr>
              <a:t>DRAFT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43615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100133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tint val="75000"/>
                  </a:prstClr>
                </a:solidFill>
              </a:rPr>
              <a:t>DRAFT</a:t>
            </a: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64286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272985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11"/>
          </p:nvPr>
        </p:nvSpPr>
        <p:spPr/>
        <p:txBody>
          <a:bodyPr/>
          <a:lstStyle/>
          <a:p>
            <a:r>
              <a:rPr lang="en-CA" dirty="0">
                <a:solidFill>
                  <a:prstClr val="black">
                    <a:tint val="75000"/>
                  </a:prstClr>
                </a:solidFill>
              </a:rPr>
              <a:t>DRAFT</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289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dirty="0"/>
          </a:p>
        </p:txBody>
      </p:sp>
      <p:sp>
        <p:nvSpPr>
          <p:cNvPr id="3" name="Footer Placeholder 2"/>
          <p:cNvSpPr>
            <a:spLocks noGrp="1"/>
          </p:cNvSpPr>
          <p:nvPr>
            <p:ph type="ftr" sz="quarter" idx="11"/>
          </p:nvPr>
        </p:nvSpPr>
        <p:spPr/>
        <p:txBody>
          <a:bodyPr/>
          <a:lstStyle/>
          <a:p>
            <a:r>
              <a:rPr lang="en-CA" dirty="0"/>
              <a:t>Draft Confidential</a:t>
            </a:r>
          </a:p>
        </p:txBody>
      </p:sp>
      <p:sp>
        <p:nvSpPr>
          <p:cNvPr id="4" name="Slide Number Placeholder 3"/>
          <p:cNvSpPr>
            <a:spLocks noGrp="1"/>
          </p:cNvSpPr>
          <p:nvPr>
            <p:ph type="sldNum" sz="quarter" idx="12"/>
          </p:nvPr>
        </p:nvSpPr>
        <p:spPr/>
        <p:txBody>
          <a:bodyPr/>
          <a:lstStyle/>
          <a:p>
            <a:fld id="{53BC4A81-272D-4B6C-9094-3AE27DC0A8E0}" type="slidenum">
              <a:rPr lang="en-CA" smtClean="0"/>
              <a:t>‹#›</a:t>
            </a:fld>
            <a:endParaRPr lang="en-CA" dirty="0"/>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4372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Draft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t>‹#›</a:t>
            </a:fld>
            <a:endParaRPr lang="en-CA" dirty="0"/>
          </a:p>
        </p:txBody>
      </p:sp>
    </p:spTree>
    <p:extLst>
      <p:ext uri="{BB962C8B-B14F-4D97-AF65-F5344CB8AC3E}">
        <p14:creationId xmlns:p14="http://schemas.microsoft.com/office/powerpoint/2010/main" val="418839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3" r:id="rId7"/>
    <p:sldLayoutId id="2147483672"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6CDD10B2-4225-4D99-95C7-A9DDA05F7807}" type="datetime1">
              <a:rPr lang="en-CA" smtClean="0">
                <a:solidFill>
                  <a:prstClr val="black"/>
                </a:solidFill>
              </a:rPr>
              <a:pPr/>
              <a:t>17/07/2018</a:t>
            </a:fld>
            <a:r>
              <a:rPr lang="en-CA" dirty="0">
                <a:solidFill>
                  <a:prstClr val="black"/>
                </a:solidFill>
              </a:rPr>
              <a:t>     DRAFT </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500517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13422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184791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777333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303803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solidFill>
                  <a:prstClr val="black">
                    <a:tint val="75000"/>
                  </a:prstClr>
                </a:solidFill>
              </a:rPr>
              <a:t>DRAFT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6071257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www.qamtraining.net/"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qamtraining.net/files_french.html" TargetMode="External"/><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image" Target="../media/image20.png"/><Relationship Id="rId5" Type="http://schemas.openxmlformats.org/officeDocument/2006/relationships/hyperlink" Target="http://qamtraining.net/docs/french/Compliance%20Tip%20Sheet_French_2018.pdf" TargetMode="External"/><Relationship Id="rId4" Type="http://schemas.openxmlformats.org/officeDocument/2006/relationships/hyperlink" Target="http://qamtraining.net/docs/french/DS_Compliance_Inspection_Indicator_List_fre_2015.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DSCompliance@ontario.ca"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7.xml"/><Relationship Id="rId16" Type="http://schemas.openxmlformats.org/officeDocument/2006/relationships/diagramColors" Target="../diagrams/colors3.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qamtraining.net/docs/french/DS_Compliance_Inspection_Indicator_List_fre_2015.pdf"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hyperlink" Target="http://www.qamtraining.ca/" TargetMode="External"/><Relationship Id="rId4" Type="http://schemas.openxmlformats.org/officeDocument/2006/relationships/hyperlink" Target="http://qamtraining.net/docs/french/QAMClear%20Updated%20April%202018%20%5bFrench%5d.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10600" cy="2003425"/>
          </a:xfrm>
        </p:spPr>
        <p:txBody>
          <a:bodyPr>
            <a:normAutofit/>
          </a:bodyPr>
          <a:lstStyle/>
          <a:p>
            <a:pPr algn="ctr"/>
            <a:r>
              <a:rPr lang="fr-CA" sz="3200" b="1" dirty="0">
                <a:solidFill>
                  <a:schemeClr val="tx1">
                    <a:lumMod val="65000"/>
                    <a:lumOff val="35000"/>
                  </a:schemeClr>
                </a:solidFill>
                <a:latin typeface="Calibri" panose="020F0502020204030204" pitchFamily="34" charset="0"/>
                <a:cs typeface="Calibri" panose="020F0502020204030204" pitchFamily="34" charset="0"/>
              </a:rPr>
              <a:t>Conformité des services aux personnes </a:t>
            </a:r>
            <a:br>
              <a:rPr lang="fr-CA" sz="3200" b="1" dirty="0">
                <a:solidFill>
                  <a:schemeClr val="tx1">
                    <a:lumMod val="65000"/>
                    <a:lumOff val="35000"/>
                  </a:schemeClr>
                </a:solidFill>
                <a:latin typeface="Calibri" panose="020F0502020204030204" pitchFamily="34" charset="0"/>
                <a:cs typeface="Calibri" panose="020F0502020204030204" pitchFamily="34" charset="0"/>
              </a:rPr>
            </a:br>
            <a:r>
              <a:rPr lang="fr-CA" sz="3200" b="1" dirty="0">
                <a:solidFill>
                  <a:schemeClr val="tx1">
                    <a:lumMod val="65000"/>
                    <a:lumOff val="35000"/>
                  </a:schemeClr>
                </a:solidFill>
                <a:latin typeface="Calibri" panose="020F0502020204030204" pitchFamily="34" charset="0"/>
                <a:cs typeface="Calibri" panose="020F0502020204030204" pitchFamily="34" charset="0"/>
              </a:rPr>
              <a:t>ayant une déficience intellectuelle</a:t>
            </a:r>
            <a:r>
              <a:rPr lang="fr-CA" sz="4000" dirty="0">
                <a:latin typeface="Calibri" panose="020F0502020204030204" pitchFamily="34" charset="0"/>
                <a:cs typeface="Calibri" panose="020F0502020204030204" pitchFamily="34" charset="0"/>
              </a:rPr>
              <a:t/>
            </a:r>
            <a:br>
              <a:rPr lang="fr-CA" sz="4000" dirty="0">
                <a:latin typeface="Calibri" panose="020F0502020204030204" pitchFamily="34" charset="0"/>
                <a:cs typeface="Calibri" panose="020F0502020204030204" pitchFamily="34" charset="0"/>
              </a:rPr>
            </a:br>
            <a:r>
              <a:rPr lang="fr-CA" sz="2400" dirty="0">
                <a:solidFill>
                  <a:schemeClr val="tx1">
                    <a:lumMod val="65000"/>
                    <a:lumOff val="35000"/>
                  </a:schemeClr>
                </a:solidFill>
                <a:latin typeface="Calibri" panose="020F0502020204030204" pitchFamily="34" charset="0"/>
                <a:cs typeface="Calibri" panose="020F0502020204030204" pitchFamily="34" charset="0"/>
              </a:rPr>
              <a:t>Trousse de formation visant les services de protection des adultes </a:t>
            </a:r>
            <a:br>
              <a:rPr lang="fr-CA" sz="2400" dirty="0">
                <a:solidFill>
                  <a:schemeClr val="tx1">
                    <a:lumMod val="65000"/>
                    <a:lumOff val="35000"/>
                  </a:schemeClr>
                </a:solidFill>
                <a:latin typeface="Calibri" panose="020F0502020204030204" pitchFamily="34" charset="0"/>
                <a:cs typeface="Calibri" panose="020F0502020204030204" pitchFamily="34" charset="0"/>
              </a:rPr>
            </a:br>
            <a:r>
              <a:rPr lang="fr-CA" sz="2400" dirty="0">
                <a:solidFill>
                  <a:schemeClr val="tx1">
                    <a:lumMod val="65000"/>
                    <a:lumOff val="35000"/>
                  </a:schemeClr>
                </a:solidFill>
                <a:latin typeface="Calibri" panose="020F0502020204030204" pitchFamily="34" charset="0"/>
                <a:cs typeface="Calibri" panose="020F0502020204030204" pitchFamily="34" charset="0"/>
              </a:rPr>
              <a:t>et de soutien de l’emploi </a:t>
            </a:r>
          </a:p>
        </p:txBody>
      </p:sp>
      <p:sp>
        <p:nvSpPr>
          <p:cNvPr id="4" name="Subtitle 3"/>
          <p:cNvSpPr>
            <a:spLocks noGrp="1"/>
          </p:cNvSpPr>
          <p:nvPr>
            <p:ph type="subTitle" idx="1"/>
          </p:nvPr>
        </p:nvSpPr>
        <p:spPr>
          <a:xfrm>
            <a:off x="2209800" y="4648200"/>
            <a:ext cx="6400800" cy="1752600"/>
          </a:xfrm>
        </p:spPr>
        <p:txBody>
          <a:bodyPr>
            <a:normAutofit/>
          </a:bodyPr>
          <a:lstStyle/>
          <a:p>
            <a:pPr algn="r"/>
            <a:endParaRPr lang="en-CA" dirty="0"/>
          </a:p>
          <a:p>
            <a:pPr algn="r"/>
            <a:endParaRPr lang="en-CA" dirty="0"/>
          </a:p>
          <a:p>
            <a:pPr algn="r"/>
            <a:r>
              <a:rPr lang="fr-CA" sz="1400" dirty="0">
                <a:solidFill>
                  <a:schemeClr val="tx1">
                    <a:lumMod val="65000"/>
                    <a:lumOff val="35000"/>
                  </a:schemeClr>
                </a:solidFill>
                <a:latin typeface="Calibri" panose="020F0502020204030204" pitchFamily="34" charset="0"/>
                <a:cs typeface="Calibri" panose="020F0502020204030204" pitchFamily="34" charset="0"/>
              </a:rPr>
              <a:t>Mise à jour : </a:t>
            </a:r>
            <a:r>
              <a:rPr lang="fr-CA" sz="1400" dirty="0" smtClean="0">
                <a:solidFill>
                  <a:schemeClr val="tx1">
                    <a:lumMod val="65000"/>
                    <a:lumOff val="35000"/>
                  </a:schemeClr>
                </a:solidFill>
                <a:latin typeface="Calibri" panose="020F0502020204030204" pitchFamily="34" charset="0"/>
                <a:cs typeface="Calibri" panose="020F0502020204030204" pitchFamily="34" charset="0"/>
              </a:rPr>
              <a:t>juin</a:t>
            </a:r>
            <a:r>
              <a:rPr lang="fr-CA" sz="1400" dirty="0">
                <a:solidFill>
                  <a:schemeClr val="tx1">
                    <a:lumMod val="65000"/>
                    <a:lumOff val="35000"/>
                  </a:schemeClr>
                </a:solidFill>
                <a:latin typeface="Calibri" panose="020F0502020204030204" pitchFamily="34" charset="0"/>
                <a:cs typeface="Calibri" panose="020F0502020204030204" pitchFamily="34" charset="0"/>
              </a:rPr>
              <a:t> 2018</a:t>
            </a:r>
          </a:p>
        </p:txBody>
      </p:sp>
    </p:spTree>
    <p:extLst>
      <p:ext uri="{BB962C8B-B14F-4D97-AF65-F5344CB8AC3E}">
        <p14:creationId xmlns:p14="http://schemas.microsoft.com/office/powerpoint/2010/main" val="173634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a:solidFill>
                <a:prstClr val="black"/>
              </a:solidFill>
            </a:endParaRPr>
          </a:p>
          <a:p>
            <a:endParaRPr lang="en-CA" sz="1600" dirty="0">
              <a:solidFill>
                <a:prstClr val="black"/>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10</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6300893"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latin typeface="Calibri" panose="020F0502020204030204" pitchFamily="34" charset="0"/>
                <a:cs typeface="Calibri" panose="020F0502020204030204" pitchFamily="34" charset="0"/>
              </a:rPr>
              <a:t>Soutien à la conformité</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Liste des indicateurs/exigences (suite)</a:t>
            </a:r>
            <a:r>
              <a:rPr lang="fr-CA" dirty="0"/>
              <a:t/>
            </a:r>
            <a:br>
              <a:rPr lang="fr-CA" dirty="0"/>
            </a:br>
            <a:endParaRPr lang="fr-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8" y="104775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116" y="1295400"/>
            <a:ext cx="8095084" cy="1246495"/>
          </a:xfrm>
          <a:prstGeom prst="rect">
            <a:avLst/>
          </a:prstGeom>
        </p:spPr>
        <p:txBody>
          <a:bodyPr wrap="square">
            <a:spAutoFit/>
          </a:bodyPr>
          <a:lstStyle/>
          <a:p>
            <a:pPr marL="742950" lvl="1" indent="-285750">
              <a:buClr>
                <a:srgbClr val="F79646">
                  <a:lumMod val="75000"/>
                </a:srgbClr>
              </a:buClr>
              <a:buFont typeface="Wingdings" panose="05000000000000000000" pitchFamily="2" charset="2"/>
              <a:buChar char="§"/>
            </a:pPr>
            <a:r>
              <a:rPr lang="fr-CA" sz="1500" dirty="0">
                <a:latin typeface="Calibri" panose="020F0502020204030204" pitchFamily="34" charset="0"/>
                <a:cs typeface="Calibri" panose="020F0502020204030204" pitchFamily="34" charset="0"/>
              </a:rPr>
              <a:t>Les indicateurs précisent de quelles façons les exigences du Règlement 299/10 et des directives en matière de politique s’appliquent aux services et soutiens financés au titre de la LSSISPDI (remarque : les programmes qui ne disposent pas d’une section distincte relèvent de la colonne </a:t>
            </a:r>
            <a:r>
              <a:rPr lang="fr-CA" sz="1500" dirty="0">
                <a:solidFill>
                  <a:schemeClr val="accent6">
                    <a:lumMod val="75000"/>
                  </a:schemeClr>
                </a:solidFill>
                <a:latin typeface="Calibri" panose="020F0502020204030204" pitchFamily="34" charset="0"/>
                <a:cs typeface="Calibri" panose="020F0502020204030204" pitchFamily="34" charset="0"/>
              </a:rPr>
              <a:t>« TOUS »</a:t>
            </a:r>
            <a:r>
              <a:rPr lang="fr-CA" sz="1500" dirty="0">
                <a:solidFill>
                  <a:schemeClr val="tx1">
                    <a:lumMod val="75000"/>
                    <a:lumOff val="25000"/>
                  </a:schemeClr>
                </a:solidFill>
                <a:latin typeface="Calibri" panose="020F0502020204030204" pitchFamily="34" charset="0"/>
                <a:cs typeface="Calibri" panose="020F0502020204030204" pitchFamily="34" charset="0"/>
              </a:rPr>
              <a:t>).</a:t>
            </a:r>
          </a:p>
          <a:p>
            <a:pPr marL="742950" lvl="1" indent="-285750">
              <a:buClr>
                <a:srgbClr val="F79646">
                  <a:lumMod val="75000"/>
                </a:srgbClr>
              </a:buClr>
              <a:buFont typeface="Wingdings" panose="05000000000000000000" pitchFamily="2" charset="2"/>
              <a:buChar char="§"/>
            </a:pPr>
            <a:r>
              <a:rPr lang="fr-CA" sz="1500" dirty="0">
                <a:latin typeface="Calibri" panose="020F0502020204030204" pitchFamily="34" charset="0"/>
                <a:cs typeface="Calibri" panose="020F0502020204030204" pitchFamily="34" charset="0"/>
              </a:rPr>
              <a:t>Les programmes de soutien de l’emploi et de protection des adultes doivent respecter les exigences énoncées dans la colonne </a:t>
            </a:r>
            <a:r>
              <a:rPr lang="fr-CA" sz="1500" dirty="0">
                <a:solidFill>
                  <a:schemeClr val="accent6">
                    <a:lumMod val="75000"/>
                  </a:schemeClr>
                </a:solidFill>
                <a:latin typeface="Calibri" panose="020F0502020204030204" pitchFamily="34" charset="0"/>
                <a:cs typeface="Calibri" panose="020F0502020204030204" pitchFamily="34" charset="0"/>
              </a:rPr>
              <a:t>« TOUS »</a:t>
            </a:r>
            <a:r>
              <a:rPr lang="fr-CA" sz="1500" dirty="0">
                <a:latin typeface="Calibri" panose="020F0502020204030204" pitchFamily="34" charset="0"/>
                <a:cs typeface="Calibri" panose="020F0502020204030204" pitchFamily="34" charset="0"/>
              </a:rPr>
              <a:t>.</a:t>
            </a:r>
          </a:p>
        </p:txBody>
      </p:sp>
      <p:pic>
        <p:nvPicPr>
          <p:cNvPr id="11" name="Picture 10"/>
          <p:cNvPicPr/>
          <p:nvPr/>
        </p:nvPicPr>
        <p:blipFill rotWithShape="1">
          <a:blip r:embed="rId4"/>
          <a:srcRect l="31319" t="9559" r="31352" b="53452"/>
          <a:stretch/>
        </p:blipFill>
        <p:spPr bwMode="auto">
          <a:xfrm>
            <a:off x="1676400" y="3124200"/>
            <a:ext cx="5562600" cy="2800350"/>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4648199"/>
            <a:ext cx="4810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59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a:solidFill>
                <a:prstClr val="black"/>
              </a:solidFill>
            </a:endParaRPr>
          </a:p>
          <a:p>
            <a:endParaRPr lang="en-CA" sz="1600" dirty="0">
              <a:solidFill>
                <a:prstClr val="black"/>
              </a:solidFill>
            </a:endParaRPr>
          </a:p>
        </p:txBody>
      </p:sp>
      <p:sp>
        <p:nvSpPr>
          <p:cNvPr id="5" name="TextBox 4"/>
          <p:cNvSpPr txBox="1"/>
          <p:nvPr/>
        </p:nvSpPr>
        <p:spPr>
          <a:xfrm>
            <a:off x="685800" y="1143000"/>
            <a:ext cx="8307397" cy="2400657"/>
          </a:xfrm>
          <a:prstGeom prst="rect">
            <a:avLst/>
          </a:prstGeom>
          <a:noFill/>
        </p:spPr>
        <p:txBody>
          <a:bodyPr wrap="square" rtlCol="0">
            <a:spAutoFit/>
          </a:bodyPr>
          <a:lstStyle/>
          <a:p>
            <a:pPr>
              <a:buClr>
                <a:srgbClr val="F79646">
                  <a:lumMod val="75000"/>
                </a:srgbClr>
              </a:buClr>
            </a:pPr>
            <a:r>
              <a:rPr lang="fr-CA" sz="1500" dirty="0">
                <a:solidFill>
                  <a:schemeClr val="accent6">
                    <a:lumMod val="75000"/>
                  </a:schemeClr>
                </a:solidFill>
                <a:latin typeface="Calibri" panose="020F0502020204030204" pitchFamily="34" charset="0"/>
                <a:cs typeface="Calibri" panose="020F0502020204030204" pitchFamily="34" charset="0"/>
              </a:rPr>
              <a:t>BUT</a:t>
            </a:r>
          </a:p>
          <a:p>
            <a:pPr marL="742950" lvl="1"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colonne « But » souligne la raison d’être de chaque exigence aux termes de la loi et des directives en matière de politique.</a:t>
            </a:r>
          </a:p>
          <a:p>
            <a:pPr marL="742950" lvl="1"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Un code couleur est utilisé pour déterminer le degré de risque relatif à chaque exigence.</a:t>
            </a:r>
          </a:p>
          <a:p>
            <a:pPr marL="742950" lvl="1" indent="-285750">
              <a:buClr>
                <a:srgbClr val="F79646">
                  <a:lumMod val="75000"/>
                </a:srgbClr>
              </a:buClr>
              <a:buFont typeface="Wingdings" panose="05000000000000000000" pitchFamily="2" charset="2"/>
              <a:buChar cha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buClr>
                <a:srgbClr val="F79646">
                  <a:lumMod val="75000"/>
                </a:srgbClr>
              </a:buClr>
            </a:pPr>
            <a:r>
              <a:rPr lang="fr-CA" sz="1500" dirty="0">
                <a:solidFill>
                  <a:schemeClr val="accent6">
                    <a:lumMod val="75000"/>
                  </a:schemeClr>
                </a:solidFill>
                <a:latin typeface="Calibri" panose="020F0502020204030204" pitchFamily="34" charset="0"/>
                <a:cs typeface="Calibri" panose="020F0502020204030204" pitchFamily="34" charset="0"/>
              </a:rPr>
              <a:t>INDICATEURS</a:t>
            </a:r>
          </a:p>
          <a:p>
            <a:pPr marL="742950" lvl="1"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Les indicateurs mentionnés précisent, sans être exhaustifs, les méthodes que l’organisme de services </a:t>
            </a:r>
            <a:r>
              <a:rPr lang="fr-CA" sz="1500" b="1" dirty="0">
                <a:solidFill>
                  <a:schemeClr val="tx1">
                    <a:lumMod val="75000"/>
                    <a:lumOff val="25000"/>
                  </a:schemeClr>
                </a:solidFill>
                <a:latin typeface="Calibri" panose="020F0502020204030204" pitchFamily="34" charset="0"/>
                <a:cs typeface="Calibri" panose="020F0502020204030204" pitchFamily="34" charset="0"/>
              </a:rPr>
              <a:t>peut</a:t>
            </a:r>
            <a:r>
              <a:rPr lang="fr-CA" sz="1500" dirty="0">
                <a:solidFill>
                  <a:schemeClr val="tx1">
                    <a:lumMod val="75000"/>
                    <a:lumOff val="25000"/>
                  </a:schemeClr>
                </a:solidFill>
                <a:latin typeface="Calibri" panose="020F0502020204030204" pitchFamily="34" charset="0"/>
                <a:cs typeface="Calibri" panose="020F0502020204030204" pitchFamily="34" charset="0"/>
              </a:rPr>
              <a:t> employer pour démontrer sa conformité à la législation et aux directives en matière de politique. </a:t>
            </a:r>
          </a:p>
          <a:p>
            <a:pPr lvl="1">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11</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6300893"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latin typeface="Calibri" panose="020F0502020204030204" pitchFamily="34" charset="0"/>
                <a:cs typeface="Calibri" panose="020F0502020204030204" pitchFamily="34" charset="0"/>
              </a:rPr>
              <a:t>Soutien à la conformité</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Liste des indicateurs/exigences (suite)</a:t>
            </a:r>
            <a:r>
              <a:rPr lang="fr-CA" dirty="0"/>
              <a:t/>
            </a:r>
            <a:br>
              <a:rPr lang="fr-CA" dirty="0"/>
            </a:br>
            <a:endParaRPr lang="fr-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8" y="104775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rotWithShape="1">
          <a:blip r:embed="rId4"/>
          <a:srcRect l="20934" t="12211" r="21310" b="44858"/>
          <a:stretch/>
        </p:blipFill>
        <p:spPr bwMode="auto">
          <a:xfrm>
            <a:off x="838200" y="3355752"/>
            <a:ext cx="7772400" cy="2968848"/>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242870"/>
            <a:ext cx="785813"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261527"/>
            <a:ext cx="706437"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47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561" y="1447800"/>
            <a:ext cx="7767119" cy="4478149"/>
          </a:xfrm>
          <a:prstGeom prst="rect">
            <a:avLst/>
          </a:prstGeom>
          <a:noFill/>
        </p:spPr>
        <p:txBody>
          <a:bodyPr wrap="square" rtlCol="0">
            <a:spAutoFit/>
          </a:bodyPr>
          <a:lstStyle/>
          <a:p>
            <a:pPr indent="-231775">
              <a:buClr>
                <a:schemeClr val="accent6">
                  <a:lumMod val="75000"/>
                </a:schemeClr>
              </a:buClr>
            </a:pPr>
            <a:r>
              <a:rPr lang="fr-CA" sz="1500" dirty="0">
                <a:solidFill>
                  <a:schemeClr val="tx1">
                    <a:lumMod val="65000"/>
                    <a:lumOff val="35000"/>
                  </a:schemeClr>
                </a:solidFill>
                <a:latin typeface="Calibri" panose="020F0502020204030204" pitchFamily="34" charset="0"/>
                <a:cs typeface="Calibri" panose="020F0502020204030204" pitchFamily="34" charset="0"/>
              </a:rPr>
              <a:t>Le ministère a élaboré un outil supplémentaire, « MAQClaire », pour aider les conseillères et conseillers en programmes, les superviseures et superviseurs de programme et les organismes à résoudre les problèmes ou questions spécifiques. </a:t>
            </a:r>
          </a:p>
          <a:p>
            <a:pPr marL="225425"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fr-CA" sz="1500" dirty="0">
                <a:solidFill>
                  <a:schemeClr val="tx1">
                    <a:lumMod val="65000"/>
                    <a:lumOff val="35000"/>
                  </a:schemeClr>
                </a:solidFill>
                <a:latin typeface="Calibri" panose="020F0502020204030204" pitchFamily="34" charset="0"/>
                <a:cs typeface="Calibri" panose="020F0502020204030204" pitchFamily="34" charset="0"/>
              </a:rPr>
              <a:t>Cet outil devrait réduire les différences d’interprétation concernant l’intention du règlement, les différences concernant les éléments requis pour assurer la conformité, ainsi que les différents états de conformité suivant deux inspections.</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fr-CA" sz="1500" dirty="0">
                <a:solidFill>
                  <a:schemeClr val="tx1">
                    <a:lumMod val="65000"/>
                    <a:lumOff val="35000"/>
                  </a:schemeClr>
                </a:solidFill>
                <a:latin typeface="Calibri" panose="020F0502020204030204" pitchFamily="34" charset="0"/>
                <a:cs typeface="Calibri" panose="020F0502020204030204" pitchFamily="34" charset="0"/>
              </a:rPr>
              <a:t>MAQClaire comporte les renseignements suivants :</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exigences énoncées dans le règlement sur les MAQ et les directives en matière de politique;</a:t>
            </a:r>
          </a:p>
          <a:p>
            <a:pPr marL="512763" lvl="1" indent="-284163">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 but des exigences;</a:t>
            </a:r>
          </a:p>
          <a:p>
            <a:pPr marL="512763" lvl="1" indent="-284163">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problèmes qui ressortent de l’analyse et de la rétroaction du secteur;</a:t>
            </a:r>
          </a:p>
          <a:p>
            <a:pPr marL="512763" lvl="1" indent="-284163">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directives opérationnelles sur les preuves attestant de la conformité ou de la non-conformité.</a:t>
            </a:r>
          </a:p>
          <a:p>
            <a:pPr lvl="0"/>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fr-CA" sz="1500" dirty="0">
                <a:solidFill>
                  <a:schemeClr val="tx1">
                    <a:lumMod val="65000"/>
                    <a:lumOff val="35000"/>
                  </a:schemeClr>
                </a:solidFill>
                <a:latin typeface="Calibri" panose="020F0502020204030204" pitchFamily="34" charset="0"/>
                <a:cs typeface="Calibri" panose="020F0502020204030204" pitchFamily="34" charset="0"/>
              </a:rPr>
              <a:t>MAQClaire est accessible sur le site Web des MAQ (</a:t>
            </a:r>
            <a:r>
              <a:rPr lang="fr-CA" sz="1500" dirty="0">
                <a:solidFill>
                  <a:schemeClr val="tx1">
                    <a:lumMod val="65000"/>
                    <a:lumOff val="35000"/>
                  </a:schemeClr>
                </a:solidFill>
                <a:latin typeface="Calibri" panose="020F0502020204030204" pitchFamily="34" charset="0"/>
                <a:cs typeface="Calibri" panose="020F0502020204030204" pitchFamily="34" charset="0"/>
                <a:hlinkClick r:id="rId3"/>
              </a:rPr>
              <a:t>www.qamtraining.net</a:t>
            </a:r>
            <a:r>
              <a:rPr lang="fr-CA" sz="1500" dirty="0">
                <a:solidFill>
                  <a:schemeClr val="tx1">
                    <a:lumMod val="65000"/>
                    <a:lumOff val="35000"/>
                  </a:schemeClr>
                </a:solidFill>
                <a:latin typeface="Calibri" panose="020F0502020204030204" pitchFamily="34" charset="0"/>
                <a:cs typeface="Calibri" panose="020F0502020204030204" pitchFamily="34" charset="0"/>
              </a:rPr>
              <a:t>) et sera mis à jour si nécessaire. </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838200" y="228600"/>
            <a:ext cx="6529493" cy="1143000"/>
          </a:xfrm>
        </p:spPr>
        <p:txBody>
          <a:bodyPr>
            <a:noAutofit/>
          </a:bodyPr>
          <a:lstStyle/>
          <a:p>
            <a:r>
              <a:rPr lang="fr-CA" sz="2200" b="0" dirty="0">
                <a:latin typeface="Calibri" panose="020F0502020204030204" pitchFamily="34" charset="0"/>
                <a:cs typeface="Calibri" panose="020F0502020204030204" pitchFamily="34" charset="0"/>
              </a:rPr>
              <a:t>Soutien à la conformité</a:t>
            </a:r>
            <a:r>
              <a:rPr lang="fr-CA" sz="2200" b="0" dirty="0">
                <a:solidFill>
                  <a:schemeClr val="tx1">
                    <a:lumMod val="75000"/>
                    <a:lumOff val="25000"/>
                  </a:schemeClr>
                </a:solidFill>
                <a:latin typeface="Calibri" panose="020F0502020204030204" pitchFamily="34" charset="0"/>
                <a:cs typeface="Calibri" panose="020F0502020204030204" pitchFamily="34" charset="0"/>
              </a:rPr>
              <a:t> </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MAQClaire</a:t>
            </a:r>
            <a:r>
              <a:rPr lang="fr-CA" sz="2200" dirty="0">
                <a:cs typeface="Arial" panose="020B0604020202020204" pitchFamily="34" charset="0"/>
              </a:rPr>
              <a:t/>
            </a:r>
            <a:br>
              <a:rPr lang="fr-CA" sz="2200" dirty="0">
                <a:cs typeface="Arial" panose="020B0604020202020204" pitchFamily="34" charset="0"/>
              </a:rPr>
            </a:br>
            <a:endParaRPr lang="fr-CA" sz="2200" dirty="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78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66800"/>
            <a:ext cx="7772400" cy="5170646"/>
          </a:xfrm>
          <a:prstGeom prst="rect">
            <a:avLst/>
          </a:prstGeom>
          <a:noFill/>
        </p:spPr>
        <p:txBody>
          <a:bodyPr wrap="square" rtlCol="0">
            <a:spAutoFit/>
          </a:bodyPr>
          <a:lstStyle/>
          <a:p>
            <a:pPr>
              <a:buClr>
                <a:srgbClr val="F79646">
                  <a:lumMod val="75000"/>
                </a:srgb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Les documents de référence suivants, accessibles sur le site Web des MAQ, aideront les organismes financés dans le cadre des programmes de protection des adultes et de soutien de l’emploi à se préparer à une inspection de la conformité. </a:t>
            </a:r>
          </a:p>
          <a:p>
            <a:pPr marL="285750" indent="171450">
              <a:buClr>
                <a:srgbClr val="F79646">
                  <a:lumMod val="75000"/>
                </a:srgbClr>
              </a:buClr>
              <a:buFont typeface="Wingdings" panose="05000000000000000000" pitchFamily="2" charset="2"/>
              <a:buChar char="§"/>
            </a:pPr>
            <a:r>
              <a:rPr lang="fr-CA" sz="1500" b="1" dirty="0">
                <a:solidFill>
                  <a:schemeClr val="tx1">
                    <a:lumMod val="75000"/>
                    <a:lumOff val="25000"/>
                  </a:schemeClr>
                </a:solidFill>
                <a:latin typeface="Calibri" panose="020F0502020204030204" pitchFamily="34" charset="0"/>
                <a:cs typeface="Calibri" panose="020F0502020204030204" pitchFamily="34" charset="0"/>
              </a:rPr>
              <a:t>      </a:t>
            </a:r>
            <a:r>
              <a:rPr lang="fr-CA" sz="1500" dirty="0">
                <a:solidFill>
                  <a:schemeClr val="tx1">
                    <a:lumMod val="75000"/>
                    <a:lumOff val="25000"/>
                  </a:schemeClr>
                </a:solidFill>
                <a:latin typeface="Calibri" panose="020F0502020204030204" pitchFamily="34" charset="0"/>
                <a:cs typeface="Calibri" panose="020F0502020204030204" pitchFamily="34" charset="0"/>
              </a:rPr>
              <a:t>Site Web des MAQ :</a:t>
            </a:r>
            <a:r>
              <a:rPr lang="fr-CA" sz="1500" dirty="0">
                <a:solidFill>
                  <a:schemeClr val="tx1">
                    <a:lumMod val="65000"/>
                    <a:lumOff val="35000"/>
                  </a:schemeClr>
                </a:solidFill>
                <a:latin typeface="Calibri" panose="020F0502020204030204" pitchFamily="34" charset="0"/>
                <a:cs typeface="Calibri" panose="020F0502020204030204" pitchFamily="34" charset="0"/>
              </a:rPr>
              <a:t>  </a:t>
            </a:r>
            <a:r>
              <a:rPr lang="fr-CA" sz="1500" u="sng" dirty="0">
                <a:solidFill>
                  <a:schemeClr val="tx1">
                    <a:lumMod val="65000"/>
                    <a:lumOff val="35000"/>
                  </a:schemeClr>
                </a:solidFill>
                <a:latin typeface="Calibri" panose="020F0502020204030204" pitchFamily="34" charset="0"/>
                <a:cs typeface="Calibri" panose="020F0502020204030204" pitchFamily="34" charset="0"/>
                <a:hlinkClick r:id="rId3"/>
              </a:rPr>
              <a:t>http://qamtraining.net/files_french.html</a:t>
            </a:r>
          </a:p>
          <a:p>
            <a:pPr marL="0" lvl="2">
              <a:buClr>
                <a:prstClr val="black"/>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0" lvl="2">
              <a:buClr>
                <a:srgbClr val="F79646">
                  <a:lumMod val="75000"/>
                </a:srgb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Voici quelques-uns des outils clés que vous devriez connaître (ils sont accessibles sur le site) :</a:t>
            </a:r>
          </a:p>
          <a:p>
            <a:pPr marL="0" lvl="2">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fr-CA" sz="1500" u="sng" dirty="0">
                <a:solidFill>
                  <a:schemeClr val="tx1">
                    <a:lumMod val="65000"/>
                    <a:lumOff val="35000"/>
                  </a:schemeClr>
                </a:solidFill>
                <a:latin typeface="Calibri" panose="020F0502020204030204" pitchFamily="34" charset="0"/>
                <a:cs typeface="Calibri" panose="020F0502020204030204" pitchFamily="34" charset="0"/>
                <a:hlinkClick r:id="rId4"/>
              </a:rPr>
              <a:t>Inspection de la conformité des services aux personnes ayant une déficience intellectuelle (SPDI) : Liste des indicateurs</a:t>
            </a:r>
            <a:r>
              <a:rPr lang="fr-CA" sz="1500" dirty="0">
                <a:solidFill>
                  <a:schemeClr val="tx1">
                    <a:lumMod val="65000"/>
                    <a:lumOff val="35000"/>
                  </a:schemeClr>
                </a:solidFill>
                <a:latin typeface="Calibri" panose="020F0502020204030204" pitchFamily="34" charset="0"/>
                <a:cs typeface="Calibri" panose="020F0502020204030204" pitchFamily="34" charset="0"/>
              </a:rPr>
              <a:t>  </a:t>
            </a:r>
          </a:p>
          <a:p>
            <a:pPr marL="800100" lvl="1" indent="-34290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Liste des indicateurs est le principal outil utilisé par l’Équipe d’inspection de la conformité SPDI pour soutenir les organismes de services et les aider à comprendre les responsabilités qui leur incombent en vertu de la LSSISPDI, du règlement sur les mesures d’assurance de la qualité et des directives en matière de politique.</a:t>
            </a:r>
          </a:p>
          <a:p>
            <a:pPr lvl="1">
              <a:buClr>
                <a:srgbClr val="F79646">
                  <a:lumMod val="75000"/>
                </a:srgbClr>
              </a:buClr>
            </a:pP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fr-CA" sz="1500" u="sng" dirty="0">
                <a:solidFill>
                  <a:srgbClr val="0000FF"/>
                </a:solidFill>
                <a:latin typeface="Calibri" panose="020F0502020204030204" pitchFamily="34" charset="0"/>
                <a:cs typeface="Calibri" panose="020F0502020204030204" pitchFamily="34" charset="0"/>
              </a:rPr>
              <a:t>Rapport d’inspection sur la conformité – Services aux personnes ayant une déficience intellectuelle (pour les programmes de soutien de l’emploi et de protection des adultes)</a:t>
            </a:r>
          </a:p>
          <a:p>
            <a:pPr marL="742950" lvl="1"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Liste complète des 145 exigences applicables.</a:t>
            </a:r>
          </a:p>
          <a:p>
            <a:pPr lvl="1">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fr-CA" sz="1500" u="sng" dirty="0">
                <a:solidFill>
                  <a:schemeClr val="tx1">
                    <a:lumMod val="65000"/>
                    <a:lumOff val="35000"/>
                  </a:schemeClr>
                </a:solidFill>
                <a:latin typeface="Calibri" panose="020F0502020204030204" pitchFamily="34" charset="0"/>
                <a:cs typeface="Calibri" panose="020F0502020204030204" pitchFamily="34" charset="0"/>
                <a:hlinkClick r:id="rId5"/>
              </a:rPr>
              <a:t>Fiche de conseils sur la conformité </a:t>
            </a:r>
          </a:p>
          <a:p>
            <a:pPr marL="742950" lvl="1"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fiche de conseils renferme des suggestions pour aider les organismes de services à se mettre en conformité avant une inspection. La fiche de conseils accompagne généralement un avis d’inspection.</a:t>
            </a:r>
          </a:p>
        </p:txBody>
      </p:sp>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13</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Title 4"/>
          <p:cNvSpPr>
            <a:spLocks noGrp="1"/>
          </p:cNvSpPr>
          <p:nvPr>
            <p:ph type="title"/>
          </p:nvPr>
        </p:nvSpPr>
        <p:spPr>
          <a:xfrm>
            <a:off x="838200" y="152400"/>
            <a:ext cx="4419600" cy="1143000"/>
          </a:xfrm>
        </p:spPr>
        <p:txBody>
          <a:bodyPr>
            <a:normAutofit/>
          </a:body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Soutien à la conformité </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Site Web des MAQ</a:t>
            </a:r>
            <a:r>
              <a:rPr lang="fr-CA" dirty="0"/>
              <a:t/>
            </a:r>
            <a:br>
              <a:rPr lang="fr-CA" dirty="0"/>
            </a:br>
            <a:endParaRPr lang="fr-CA"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144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90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371600"/>
            <a:ext cx="7764781" cy="4493538"/>
          </a:xfrm>
          <a:prstGeom prst="rect">
            <a:avLst/>
          </a:prstGeom>
          <a:noFill/>
        </p:spPr>
        <p:txBody>
          <a:bodyPr wrap="square" rtlCol="0">
            <a:spAutoFit/>
          </a:bodyPr>
          <a:lstStyle/>
          <a:p>
            <a:r>
              <a:rPr lang="fr-CA" sz="1500" dirty="0">
                <a:solidFill>
                  <a:schemeClr val="accent6">
                    <a:lumMod val="75000"/>
                  </a:schemeClr>
                </a:solidFill>
                <a:latin typeface="Calibri" panose="020F0502020204030204" pitchFamily="34" charset="0"/>
                <a:cs typeface="Calibri" panose="020F0502020204030204" pitchFamily="34" charset="0"/>
              </a:rPr>
              <a:t>CONSEILLÈRES ET CONSEILLERS EN PROGRAMMES DU MINISTÈRE</a:t>
            </a:r>
          </a:p>
          <a:p>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conseillères et conseillers en programmes sont chargés de ce qui suit :</a:t>
            </a:r>
          </a:p>
          <a:p>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procéder à des inspections sur les organismes, évaluer et surveiller les opérations des organismes pour assurer leur conformité aux normes législatives;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repérer les problèmes et recommander des mesures correctives ou des améliorations;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apporter aux organismes de services des éclaircissements sur le processus d’inspection et les échéances connexes;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communiquer les attentes du ministère pour ce qui est de renforcer la conformité au sein du secteur des services aux personnes ayant une déficience intellectuelle.</a:t>
            </a:r>
          </a:p>
          <a:p>
            <a:pPr marL="742950" lvl="1"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r>
              <a:rPr lang="fr-CA" sz="1500" dirty="0">
                <a:solidFill>
                  <a:schemeClr val="accent6">
                    <a:lumMod val="75000"/>
                  </a:schemeClr>
                </a:solidFill>
                <a:latin typeface="Calibri" panose="020F0502020204030204" pitchFamily="34" charset="0"/>
                <a:cs typeface="Calibri" panose="020F0502020204030204" pitchFamily="34" charset="0"/>
              </a:rPr>
              <a:t>SUPERVISEURES ET SUPERVISEURS DE PROGRAMME DU MINISTÈRE</a:t>
            </a:r>
          </a:p>
          <a:p>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superviseures et superviseurs de programme sont chargés, d’une part, de gérer les contrats avec les organismes de services et, d’autre part, de surveiller les organismes et de les aider à se mettre en conformité avec les exigences du règlement sur les MAQ.</a:t>
            </a:r>
          </a:p>
          <a:p>
            <a:pPr lvl="1">
              <a:buClr>
                <a:schemeClr val="accent6">
                  <a:lumMod val="75000"/>
                </a:schemeClr>
              </a:buClr>
            </a:pPr>
            <a:endParaRPr lang="en-CA"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14</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Title 4"/>
          <p:cNvSpPr txBox="1">
            <a:spLocks/>
          </p:cNvSpPr>
          <p:nvPr/>
        </p:nvSpPr>
        <p:spPr>
          <a:xfrm>
            <a:off x="838200" y="152400"/>
            <a:ext cx="3886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Soutien à la conformité </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Autres ressources</a:t>
            </a:r>
            <a:r>
              <a:rPr lang="fr-CA" dirty="0"/>
              <a:t/>
            </a:r>
            <a:br>
              <a:rPr lang="fr-CA" dirty="0"/>
            </a:br>
            <a:endParaRPr lang="fr-CA"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29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143000"/>
            <a:ext cx="7855235" cy="4493538"/>
          </a:xfrm>
          <a:prstGeom prst="rect">
            <a:avLst/>
          </a:prstGeom>
          <a:noFill/>
        </p:spPr>
        <p:txBody>
          <a:bodyPr wrap="square" rtlCol="0">
            <a:spAutoFit/>
          </a:bodyPr>
          <a:lstStyle/>
          <a:p>
            <a:endParaRPr lang="en-CA" sz="1600" dirty="0">
              <a:latin typeface="Calibri" panose="020F0502020204030204" pitchFamily="34" charset="0"/>
              <a:cs typeface="Calibri" panose="020F0502020204030204" pitchFamily="34" charset="0"/>
            </a:endParaRPr>
          </a:p>
          <a:p>
            <a:pPr>
              <a:buClr>
                <a:schemeClr val="accent6">
                  <a:lumMod val="75000"/>
                </a:schemeClr>
              </a:buClr>
            </a:pPr>
            <a:r>
              <a:rPr lang="fr-CA" sz="1500" dirty="0">
                <a:solidFill>
                  <a:schemeClr val="accent6">
                    <a:lumMod val="75000"/>
                  </a:schemeClr>
                </a:solidFill>
                <a:latin typeface="Calibri" panose="020F0502020204030204" pitchFamily="34" charset="0"/>
                <a:cs typeface="Calibri" panose="020F0502020204030204" pitchFamily="34" charset="0"/>
              </a:rPr>
              <a:t>COMITÉS COMMUNAUTAIRES</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Mentorat des organismes de services</a:t>
            </a:r>
          </a:p>
          <a:p>
            <a:pPr marL="742950" lvl="1"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Mise en commun de politiques et consignes, de pratiques exemplaires, de modèles opérationnels et de ressources</a:t>
            </a:r>
          </a:p>
          <a:p>
            <a:pPr marL="742950" lvl="1"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500" dirty="0">
              <a:latin typeface="Calibri" panose="020F0502020204030204" pitchFamily="34" charset="0"/>
              <a:cs typeface="Calibri" panose="020F0502020204030204" pitchFamily="34" charset="0"/>
            </a:endParaRPr>
          </a:p>
          <a:p>
            <a:pPr lvl="0">
              <a:buClr>
                <a:schemeClr val="accent6">
                  <a:lumMod val="75000"/>
                </a:schemeClr>
              </a:buClr>
            </a:pPr>
            <a:r>
              <a:rPr lang="fr-CA" sz="1500" dirty="0">
                <a:solidFill>
                  <a:schemeClr val="accent6">
                    <a:lumMod val="75000"/>
                  </a:schemeClr>
                </a:solidFill>
                <a:latin typeface="Calibri" panose="020F0502020204030204" pitchFamily="34" charset="0"/>
                <a:cs typeface="Calibri" panose="020F0502020204030204" pitchFamily="34" charset="0"/>
              </a:rPr>
              <a:t>ORGANISMES CADRES et OCCASIONS DE RÉSEAUTAGE</a:t>
            </a:r>
          </a:p>
          <a:p>
            <a:pPr marL="285750" indent="-285750">
              <a:buClr>
                <a:schemeClr val="accent6">
                  <a:lumMod val="75000"/>
                </a:schemeClr>
              </a:buClr>
              <a:buFont typeface="Arial" panose="020B0604020202020204" pitchFamily="34" charset="0"/>
              <a:buChar char="•"/>
            </a:pPr>
            <a:endParaRPr lang="en-CA" sz="1500" dirty="0">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i="1" dirty="0">
                <a:solidFill>
                  <a:schemeClr val="tx1">
                    <a:lumMod val="65000"/>
                    <a:lumOff val="35000"/>
                  </a:schemeClr>
                </a:solidFill>
                <a:latin typeface="Calibri" panose="020F0502020204030204" pitchFamily="34" charset="0"/>
                <a:cs typeface="Calibri" panose="020F0502020204030204" pitchFamily="34" charset="0"/>
              </a:rPr>
              <a:t>RÉSEAU PROVINCIAL</a:t>
            </a:r>
          </a:p>
          <a:p>
            <a:pPr marL="1200150" lvl="2"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Expertise, rétroaction et conseils </a:t>
            </a:r>
          </a:p>
          <a:p>
            <a:pPr marL="1200150" lvl="2"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Experts en matière de MAQ</a:t>
            </a:r>
          </a:p>
          <a:p>
            <a:pPr marL="742950" lvl="1" indent="-285750">
              <a:buClr>
                <a:schemeClr val="accent6">
                  <a:lumMod val="75000"/>
                </a:schemeClr>
              </a:buClr>
              <a:buFont typeface="Arial" panose="020B0604020202020204" pitchFamily="34" charset="0"/>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i="1" dirty="0">
                <a:solidFill>
                  <a:schemeClr val="tx1">
                    <a:lumMod val="65000"/>
                    <a:lumOff val="35000"/>
                  </a:schemeClr>
                </a:solidFill>
                <a:latin typeface="Calibri" panose="020F0502020204030204" pitchFamily="34" charset="0"/>
                <a:cs typeface="Calibri" panose="020F0502020204030204" pitchFamily="34" charset="0"/>
              </a:rPr>
              <a:t>INTÉGRATION COMMUNAUTAIRE ONTARIO</a:t>
            </a:r>
          </a:p>
          <a:p>
            <a:pPr marL="1200150" lvl="2"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Représente 107 associations locales d’intégration communautaire en Ontario</a:t>
            </a:r>
          </a:p>
          <a:p>
            <a:pPr marL="742950" lvl="1" indent="-285750">
              <a:buClr>
                <a:schemeClr val="accent6">
                  <a:lumMod val="75000"/>
                </a:schemeClr>
              </a:buClr>
              <a:buFont typeface="Arial" panose="020B0604020202020204" pitchFamily="34" charset="0"/>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i="1" dirty="0">
                <a:solidFill>
                  <a:schemeClr val="tx1">
                    <a:lumMod val="65000"/>
                    <a:lumOff val="35000"/>
                  </a:schemeClr>
                </a:solidFill>
                <a:latin typeface="Calibri" panose="020F0502020204030204" pitchFamily="34" charset="0"/>
                <a:cs typeface="Calibri" panose="020F0502020204030204" pitchFamily="34" charset="0"/>
              </a:rPr>
              <a:t>OASIS (ONTARIO AGENCIES SUPPORTING INDIVIDUALS WITH SPECIAL NEEDS)</a:t>
            </a:r>
          </a:p>
          <a:p>
            <a:pPr marL="1200150" lvl="2"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Joue un rôle moteur en mettant en commun des idées, des renseignements et des connaissances</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15</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Title 4"/>
          <p:cNvSpPr txBox="1">
            <a:spLocks/>
          </p:cNvSpPr>
          <p:nvPr/>
        </p:nvSpPr>
        <p:spPr>
          <a:xfrm>
            <a:off x="838200" y="145610"/>
            <a:ext cx="41910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Soutien à la conformité</a:t>
            </a:r>
            <a:r>
              <a:rPr lang="fr-CA" sz="2200" b="0" dirty="0">
                <a:latin typeface="Calibri" panose="020F0502020204030204" pitchFamily="34" charset="0"/>
                <a:cs typeface="Calibri" panose="020F0502020204030204" pitchFamily="34" charset="0"/>
              </a:rPr>
              <a:t/>
            </a:r>
            <a:br>
              <a:rPr lang="fr-CA" sz="2200" b="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Autres ressources</a:t>
            </a:r>
            <a:r>
              <a:rPr lang="fr-CA" dirty="0"/>
              <a:t/>
            </a:r>
            <a:br>
              <a:rPr lang="fr-CA" dirty="0"/>
            </a:br>
            <a:endParaRPr lang="fr-CA"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489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772400" cy="4939814"/>
          </a:xfrm>
          <a:prstGeom prst="rect">
            <a:avLst/>
          </a:prstGeom>
          <a:noFill/>
        </p:spPr>
        <p:txBody>
          <a:bodyPr wrap="square" rtlCol="0">
            <a:spAutoFit/>
          </a:bodyPr>
          <a:lstStyle/>
          <a:p>
            <a:pPr>
              <a:buClr>
                <a:srgbClr val="F79646">
                  <a:lumMod val="75000"/>
                </a:srgbClr>
              </a:buClr>
            </a:pPr>
            <a:r>
              <a:rPr lang="fr-CA" sz="1500" b="1" dirty="0">
                <a:solidFill>
                  <a:schemeClr val="tx1">
                    <a:lumMod val="65000"/>
                    <a:lumOff val="35000"/>
                  </a:schemeClr>
                </a:solidFill>
                <a:latin typeface="Calibri" panose="020F0502020204030204" pitchFamily="34" charset="0"/>
                <a:cs typeface="Calibri" panose="020F0502020204030204" pitchFamily="34" charset="0"/>
              </a:rPr>
              <a:t>En tout, 145 exigences prévues par le Règlement 299/10 et les directives en matière de politique s’appliquent aux services de protection des adultes et aux services d’emploi :</a:t>
            </a:r>
          </a:p>
          <a:p>
            <a:pPr>
              <a:buClr>
                <a:srgbClr val="F79646">
                  <a:lumMod val="75000"/>
                </a:srgbClr>
              </a:buClr>
            </a:pPr>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Politiques et consignes = 45</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Dossiers du conseil = 9</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Dossiers employés-bénévoles = 18</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Dossiers distincts = 40</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Dossiers et documents = 33</a:t>
            </a:r>
          </a:p>
          <a:p>
            <a:pPr lvl="1">
              <a:buClr>
                <a:srgbClr val="F79646">
                  <a:lumMod val="75000"/>
                </a:srgb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rgbClr val="F79646">
                  <a:lumMod val="75000"/>
                </a:srgbClr>
              </a:buClr>
            </a:pPr>
            <a:r>
              <a:rPr lang="fr-CA" sz="1500" b="1" dirty="0">
                <a:solidFill>
                  <a:schemeClr val="tx1">
                    <a:lumMod val="65000"/>
                    <a:lumOff val="35000"/>
                  </a:schemeClr>
                </a:solidFill>
                <a:latin typeface="Calibri" panose="020F0502020204030204" pitchFamily="34" charset="0"/>
                <a:cs typeface="Calibri" panose="020F0502020204030204" pitchFamily="34" charset="0"/>
              </a:rPr>
              <a:t>Les inspections de la conformité consistent habituellement à :</a:t>
            </a:r>
          </a:p>
          <a:p>
            <a:pPr>
              <a:buClr>
                <a:srgbClr val="F79646">
                  <a:lumMod val="75000"/>
                </a:srgb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examiner le dossier de quelques membres du personnel (qu’il s’agisse de personnel à temps plein, à temps partiel, de relève ou occasionnel);</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analyser un échantillon de dossiers, y compris les plans de soutien individualisés pour les personnes qui reçoivent des services et des soutiens; </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examiner les signalements d’incident grave et les rapports spéciaux d’incident grave; </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vérifier que les exigences en matière de formation du personnel sont respectées;</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passer en revue les dossiers financiers des personnes (le cas échéant);</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examiner les dossiers, rapports et listes de vérification en matière de santé et de sécurité; </a:t>
            </a:r>
          </a:p>
          <a:p>
            <a:pPr marL="742950" lvl="1" indent="-285750">
              <a:buClr>
                <a:srgbClr val="F79646">
                  <a:lumMod val="75000"/>
                </a:srgb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examiner les dossiers relatifs à l’entretien et au matériel.</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16</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838200" y="152400"/>
            <a:ext cx="4267200" cy="874901"/>
          </a:xfrm>
        </p:spPr>
        <p:txBody>
          <a:bodyPr>
            <a:normAutofit/>
          </a:body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Amélioration de la conformité </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Éléments inspectés</a:t>
            </a:r>
            <a:endParaRPr lang="fr-CA"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1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291473"/>
            <a:ext cx="3733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32" name="Picture 8" descr="http://static.wixstatic.com/media/0be6f0_ae2a9b5ebd054af5ba3c0f0231ac4a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60" y="3323755"/>
            <a:ext cx="1121117" cy="1121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29177" y="1277894"/>
            <a:ext cx="2842822"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dirty="0">
                <a:solidFill>
                  <a:schemeClr val="tx1">
                    <a:lumMod val="65000"/>
                    <a:lumOff val="35000"/>
                  </a:schemeClr>
                </a:solidFill>
                <a:latin typeface="Calibri" panose="020F0502020204030204" pitchFamily="34" charset="0"/>
                <a:cs typeface="Calibri" panose="020F0502020204030204" pitchFamily="34" charset="0"/>
              </a:rPr>
              <a:t>219 </a:t>
            </a:r>
            <a:r>
              <a:rPr lang="fr-CA" sz="1500" dirty="0">
                <a:solidFill>
                  <a:schemeClr val="tx1">
                    <a:lumMod val="65000"/>
                    <a:lumOff val="35000"/>
                  </a:schemeClr>
                </a:solidFill>
                <a:latin typeface="Calibri" panose="020F0502020204030204" pitchFamily="34" charset="0"/>
                <a:cs typeface="Calibri" panose="020F0502020204030204" pitchFamily="34" charset="0"/>
              </a:rPr>
              <a:t>organismes de paiements de transfert offrant des SPDI sont inspectés chaque année</a:t>
            </a:r>
          </a:p>
        </p:txBody>
      </p:sp>
      <p:pic>
        <p:nvPicPr>
          <p:cNvPr id="1026" name="Picture 2" descr="https://www.af-affinity.co.uk/wp-content/uploads/2015/09/business-icon-revers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079" y="1238310"/>
            <a:ext cx="877784" cy="877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country-flags-style-o-5/512/North-America_Canada_Ontar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454" y="2291552"/>
            <a:ext cx="1016330" cy="10163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813047" y="2332433"/>
            <a:ext cx="2682751"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dirty="0">
                <a:solidFill>
                  <a:schemeClr val="tx1">
                    <a:lumMod val="65000"/>
                    <a:lumOff val="35000"/>
                  </a:schemeClr>
                </a:solidFill>
                <a:latin typeface="Calibri" panose="020F0502020204030204" pitchFamily="34" charset="0"/>
                <a:cs typeface="Calibri" panose="020F0502020204030204" pitchFamily="34" charset="0"/>
              </a:rPr>
              <a:t>9 </a:t>
            </a:r>
            <a:r>
              <a:rPr lang="fr-CA" sz="1500" dirty="0">
                <a:solidFill>
                  <a:schemeClr val="tx1">
                    <a:lumMod val="65000"/>
                    <a:lumOff val="35000"/>
                  </a:schemeClr>
                </a:solidFill>
                <a:latin typeface="Calibri" panose="020F0502020204030204" pitchFamily="34" charset="0"/>
                <a:cs typeface="Calibri" panose="020F0502020204030204" pitchFamily="34" charset="0"/>
              </a:rPr>
              <a:t>SOPDI sont inspectés tous les 3 ans </a:t>
            </a:r>
          </a:p>
        </p:txBody>
      </p:sp>
      <p:sp>
        <p:nvSpPr>
          <p:cNvPr id="16" name="Rectangle 15"/>
          <p:cNvSpPr/>
          <p:nvPr/>
        </p:nvSpPr>
        <p:spPr>
          <a:xfrm>
            <a:off x="1676784" y="3465214"/>
            <a:ext cx="281901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dirty="0">
                <a:solidFill>
                  <a:schemeClr val="tx1">
                    <a:lumMod val="65000"/>
                    <a:lumOff val="35000"/>
                  </a:schemeClr>
                </a:solidFill>
                <a:latin typeface="Calibri" panose="020F0502020204030204" pitchFamily="34" charset="0"/>
                <a:cs typeface="Calibri" panose="020F0502020204030204" pitchFamily="34" charset="0"/>
              </a:rPr>
              <a:t>~2 500 </a:t>
            </a:r>
            <a:r>
              <a:rPr lang="fr-CA" sz="1500" dirty="0">
                <a:solidFill>
                  <a:schemeClr val="tx1">
                    <a:lumMod val="65000"/>
                    <a:lumOff val="35000"/>
                  </a:schemeClr>
                </a:solidFill>
                <a:latin typeface="Calibri" panose="020F0502020204030204" pitchFamily="34" charset="0"/>
                <a:cs typeface="Calibri" panose="020F0502020204030204" pitchFamily="34" charset="0"/>
              </a:rPr>
              <a:t>établissements sont inspectés tous les 3 ans </a:t>
            </a:r>
            <a:endParaRPr lang="fr-CA" sz="1500" i="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4" name="Picture 10" descr="http://www.mi-corporation.com/wp-content/uploads/2015/02/FieldInspector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079" y="5313526"/>
            <a:ext cx="970705" cy="7913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729177" y="5410924"/>
            <a:ext cx="2819016" cy="69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dirty="0">
                <a:solidFill>
                  <a:schemeClr val="tx1">
                    <a:lumMod val="65000"/>
                    <a:lumOff val="35000"/>
                  </a:schemeClr>
                </a:solidFill>
                <a:latin typeface="Calibri" panose="020F0502020204030204" pitchFamily="34" charset="0"/>
                <a:cs typeface="Calibri" panose="020F0502020204030204" pitchFamily="34" charset="0"/>
              </a:rPr>
              <a:t>9 </a:t>
            </a:r>
            <a:r>
              <a:rPr lang="fr-CA" sz="1500" dirty="0">
                <a:solidFill>
                  <a:schemeClr val="tx1">
                    <a:lumMod val="65000"/>
                    <a:lumOff val="35000"/>
                  </a:schemeClr>
                </a:solidFill>
                <a:latin typeface="Calibri" panose="020F0502020204030204" pitchFamily="34" charset="0"/>
                <a:cs typeface="Calibri" panose="020F0502020204030204" pitchFamily="34" charset="0"/>
              </a:rPr>
              <a:t>conseillères et conseillers en programmes</a:t>
            </a:r>
          </a:p>
        </p:txBody>
      </p:sp>
      <p:cxnSp>
        <p:nvCxnSpPr>
          <p:cNvPr id="12" name="Straight Connector 11"/>
          <p:cNvCxnSpPr/>
          <p:nvPr/>
        </p:nvCxnSpPr>
        <p:spPr>
          <a:xfrm flipH="1">
            <a:off x="4571999" y="1371600"/>
            <a:ext cx="1" cy="4724400"/>
          </a:xfrm>
          <a:prstGeom prst="line">
            <a:avLst/>
          </a:prstGeom>
          <a:ln>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228600" y="6243074"/>
            <a:ext cx="3610247" cy="553998"/>
          </a:xfrm>
          <a:prstGeom prst="rect">
            <a:avLst/>
          </a:prstGeom>
        </p:spPr>
        <p:txBody>
          <a:bodyPr wrap="square">
            <a:spAutoFit/>
          </a:bodyPr>
          <a:lstStyle/>
          <a:p>
            <a:r>
              <a:rPr lang="fr-CA" sz="1000" dirty="0">
                <a:solidFill>
                  <a:srgbClr val="8D6974">
                    <a:lumMod val="50000"/>
                  </a:srgbClr>
                </a:solidFill>
                <a:latin typeface="Calibri" panose="020F0502020204030204" pitchFamily="34" charset="0"/>
                <a:cs typeface="Calibri" panose="020F0502020204030204" pitchFamily="34" charset="0"/>
              </a:rPr>
              <a:t>* Le nombre et la nature des exigences peuvent varier en fonction des types de services et de soutiens visés par l’inspection. </a:t>
            </a:r>
          </a:p>
        </p:txBody>
      </p:sp>
      <p:pic>
        <p:nvPicPr>
          <p:cNvPr id="32" name="Picture 31" descr="C:\Users\Burnetmo\AppData\Local\Microsoft\Windows\Temporary Internet Files\Content.Word\colorful-d-group-diverse-united-people-icons-signs-vector-graphic-illustration-also-represents-community-members-3364700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080" y="4444871"/>
            <a:ext cx="938432" cy="842725"/>
          </a:xfrm>
          <a:prstGeom prst="rect">
            <a:avLst/>
          </a:prstGeom>
          <a:noFill/>
          <a:ln>
            <a:noFill/>
          </a:ln>
        </p:spPr>
      </p:pic>
      <p:sp>
        <p:nvSpPr>
          <p:cNvPr id="33" name="Rectangle 32"/>
          <p:cNvSpPr/>
          <p:nvPr/>
        </p:nvSpPr>
        <p:spPr>
          <a:xfrm>
            <a:off x="1644511" y="4511776"/>
            <a:ext cx="2951283"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dirty="0">
                <a:solidFill>
                  <a:schemeClr val="tx1">
                    <a:lumMod val="65000"/>
                    <a:lumOff val="35000"/>
                  </a:schemeClr>
                </a:solidFill>
                <a:latin typeface="Calibri" panose="020F0502020204030204" pitchFamily="34" charset="0"/>
                <a:cs typeface="Calibri" panose="020F0502020204030204" pitchFamily="34" charset="0"/>
              </a:rPr>
              <a:t>~17 900 </a:t>
            </a:r>
            <a:r>
              <a:rPr lang="fr-CA" sz="1500" dirty="0">
                <a:solidFill>
                  <a:schemeClr val="tx1">
                    <a:lumMod val="65000"/>
                    <a:lumOff val="35000"/>
                  </a:schemeClr>
                </a:solidFill>
                <a:latin typeface="Calibri" panose="020F0502020204030204" pitchFamily="34" charset="0"/>
                <a:cs typeface="Calibri" panose="020F0502020204030204" pitchFamily="34" charset="0"/>
              </a:rPr>
              <a:t>personnes bénéficient de services et de soutiens </a:t>
            </a:r>
          </a:p>
        </p:txBody>
      </p:sp>
      <p:sp>
        <p:nvSpPr>
          <p:cNvPr id="44" name="Title 6"/>
          <p:cNvSpPr txBox="1">
            <a:spLocks/>
          </p:cNvSpPr>
          <p:nvPr/>
        </p:nvSpPr>
        <p:spPr>
          <a:xfrm>
            <a:off x="914400" y="0"/>
            <a:ext cx="818388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fr-CA" sz="2200" dirty="0">
                <a:solidFill>
                  <a:schemeClr val="tx1">
                    <a:lumMod val="75000"/>
                    <a:lumOff val="25000"/>
                  </a:schemeClr>
                </a:solidFill>
                <a:latin typeface="Calibri" panose="020F0502020204030204" pitchFamily="34" charset="0"/>
                <a:cs typeface="Calibri" panose="020F0502020204030204" pitchFamily="34" charset="0"/>
              </a:rPr>
              <a:t>Inspections de la conformité </a:t>
            </a:r>
            <a:r>
              <a:rPr lang="fr-CA" b="1" dirty="0"/>
              <a:t/>
            </a:r>
            <a:br>
              <a:rPr lang="fr-CA" b="1" dirty="0"/>
            </a:br>
            <a:r>
              <a:rPr lang="fr-CA" sz="1800" dirty="0">
                <a:solidFill>
                  <a:schemeClr val="accent6">
                    <a:lumMod val="75000"/>
                  </a:schemeClr>
                </a:solidFill>
                <a:latin typeface="Calibri" panose="020F0502020204030204" pitchFamily="34" charset="0"/>
                <a:cs typeface="Calibri" panose="020F0502020204030204" pitchFamily="34" charset="0"/>
              </a:rPr>
              <a:t>Contexte actuel et faits saillants </a:t>
            </a:r>
          </a:p>
        </p:txBody>
      </p:sp>
      <p:cxnSp>
        <p:nvCxnSpPr>
          <p:cNvPr id="45" name="Straight Connector 44"/>
          <p:cNvCxnSpPr/>
          <p:nvPr/>
        </p:nvCxnSpPr>
        <p:spPr>
          <a:xfrm>
            <a:off x="922020" y="914400"/>
            <a:ext cx="7764780" cy="0"/>
          </a:xfrm>
          <a:prstGeom prst="line">
            <a:avLst/>
          </a:prstGeom>
          <a:noFill/>
          <a:ln w="19050" cap="flat" cmpd="sng" algn="ctr">
            <a:solidFill>
              <a:srgbClr val="F79646">
                <a:lumMod val="75000"/>
              </a:srgbClr>
            </a:solidFill>
            <a:prstDash val="solid"/>
          </a:ln>
          <a:effectLst/>
        </p:spPr>
      </p:cxnSp>
      <p:sp>
        <p:nvSpPr>
          <p:cNvPr id="43" name="Slide Number Placeholder 5"/>
          <p:cNvSpPr>
            <a:spLocks noGrp="1"/>
          </p:cNvSpPr>
          <p:nvPr>
            <p:ph type="sldNum" sz="quarter" idx="12"/>
          </p:nvPr>
        </p:nvSpPr>
        <p:spPr>
          <a:xfrm>
            <a:off x="6553200" y="6356350"/>
            <a:ext cx="2133600" cy="365125"/>
          </a:xfrm>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17</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55970075"/>
              </p:ext>
            </p:extLst>
          </p:nvPr>
        </p:nvGraphicFramePr>
        <p:xfrm>
          <a:off x="4804410" y="1710878"/>
          <a:ext cx="3882390" cy="4461322"/>
        </p:xfrm>
        <a:graphic>
          <a:graphicData uri="http://schemas.openxmlformats.org/drawingml/2006/table">
            <a:tbl>
              <a:tblPr firstRow="1" bandRow="1">
                <a:tableStyleId>{93296810-A885-4BE3-A3E7-6D5BEEA58F35}</a:tableStyleId>
              </a:tblPr>
              <a:tblGrid>
                <a:gridCol w="1941195">
                  <a:extLst>
                    <a:ext uri="{9D8B030D-6E8A-4147-A177-3AD203B41FA5}">
                      <a16:colId xmlns="" xmlns:a16="http://schemas.microsoft.com/office/drawing/2014/main" val="20000"/>
                    </a:ext>
                  </a:extLst>
                </a:gridCol>
                <a:gridCol w="1941195">
                  <a:extLst>
                    <a:ext uri="{9D8B030D-6E8A-4147-A177-3AD203B41FA5}">
                      <a16:colId xmlns="" xmlns:a16="http://schemas.microsoft.com/office/drawing/2014/main" val="20001"/>
                    </a:ext>
                  </a:extLst>
                </a:gridCol>
              </a:tblGrid>
              <a:tr h="4580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Règl. sur les mesures d’assurance de la qualité</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Directives en matière de politique</a:t>
                      </a:r>
                    </a:p>
                  </a:txBody>
                  <a:tcPr/>
                </a:tc>
                <a:extLst>
                  <a:ext uri="{0D108BD9-81ED-4DB2-BD59-A6C34878D82A}">
                    <a16:rowId xmlns="" xmlns:a16="http://schemas.microsoft.com/office/drawing/2014/main" val="10000"/>
                  </a:ext>
                </a:extLst>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279</a:t>
                      </a:r>
                    </a:p>
                    <a:p>
                      <a:endParaRPr lang="en-CA" sz="1150" dirty="0">
                        <a:latin typeface="Calibri" panose="020F0502020204030204" pitchFamily="34" charset="0"/>
                        <a:cs typeface="Calibri" panose="020F0502020204030204" pitchFamily="34" charset="0"/>
                      </a:endParaRPr>
                    </a:p>
                  </a:txBody>
                  <a:tcPr/>
                </a:tc>
                <a:tc>
                  <a:txBody>
                    <a:bodyPr/>
                    <a:lstStyle/>
                    <a:p>
                      <a:r>
                        <a:rPr lang="fr-CA" sz="1150" dirty="0">
                          <a:latin typeface="Calibri" panose="020F0502020204030204" pitchFamily="34" charset="0"/>
                          <a:cs typeface="Calibri" panose="020F0502020204030204" pitchFamily="34" charset="0"/>
                        </a:rPr>
                        <a:t>Résidences avec services de soutien intensif (RSSI)</a:t>
                      </a:r>
                    </a:p>
                  </a:txBody>
                  <a:tcPr/>
                </a:tc>
                <a:extLst>
                  <a:ext uri="{0D108BD9-81ED-4DB2-BD59-A6C34878D82A}">
                    <a16:rowId xmlns="" xmlns:a16="http://schemas.microsoft.com/office/drawing/2014/main" val="10001"/>
                  </a:ext>
                </a:extLst>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279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Résidences de groupe avec services de soutien (RGSS)</a:t>
                      </a:r>
                    </a:p>
                  </a:txBody>
                  <a:tcPr/>
                </a:tc>
                <a:extLst>
                  <a:ext uri="{0D108BD9-81ED-4DB2-BD59-A6C34878D82A}">
                    <a16:rowId xmlns="" xmlns:a16="http://schemas.microsoft.com/office/drawing/2014/main" val="10002"/>
                  </a:ext>
                </a:extLst>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226</a:t>
                      </a:r>
                    </a:p>
                    <a:p>
                      <a:endParaRPr lang="en-CA" sz="115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Services et soutiens liés à la participation communautaire (PC)</a:t>
                      </a:r>
                    </a:p>
                  </a:txBody>
                  <a:tcPr/>
                </a:tc>
                <a:extLst>
                  <a:ext uri="{0D108BD9-81ED-4DB2-BD59-A6C34878D82A}">
                    <a16:rowId xmlns="" xmlns:a16="http://schemas.microsoft.com/office/drawing/2014/main" val="10003"/>
                  </a:ext>
                </a:extLst>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211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Services et soutiens de relève pour fournisseurs de soins </a:t>
                      </a:r>
                    </a:p>
                  </a:txBody>
                  <a:tcPr/>
                </a:tc>
                <a:extLst>
                  <a:ext uri="{0D108BD9-81ED-4DB2-BD59-A6C34878D82A}">
                    <a16:rowId xmlns="" xmlns:a16="http://schemas.microsoft.com/office/drawing/2014/main" val="10004"/>
                  </a:ext>
                </a:extLst>
              </a:tr>
              <a:tr h="288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204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Résidences de famille hôte (RFH)</a:t>
                      </a:r>
                    </a:p>
                  </a:txBody>
                  <a:tcPr/>
                </a:tc>
                <a:extLst>
                  <a:ext uri="{0D108BD9-81ED-4DB2-BD59-A6C34878D82A}">
                    <a16:rowId xmlns="" xmlns:a16="http://schemas.microsoft.com/office/drawing/2014/main" val="10005"/>
                  </a:ext>
                </a:extLst>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145</a:t>
                      </a:r>
                    </a:p>
                    <a:p>
                      <a:endParaRPr lang="en-CA" sz="115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Services de soutien à l’autonomie (SSA)</a:t>
                      </a:r>
                    </a:p>
                  </a:txBody>
                  <a:tcPr/>
                </a:tc>
                <a:extLst>
                  <a:ext uri="{0D108BD9-81ED-4DB2-BD59-A6C34878D82A}">
                    <a16:rowId xmlns="" xmlns:a16="http://schemas.microsoft.com/office/drawing/2014/main" val="10006"/>
                  </a:ext>
                </a:extLst>
              </a:tr>
              <a:tr h="288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145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Soutiens de l’emploi (SE)</a:t>
                      </a:r>
                    </a:p>
                  </a:txBody>
                  <a:tcPr/>
                </a:tc>
                <a:extLst>
                  <a:ext uri="{0D108BD9-81ED-4DB2-BD59-A6C34878D82A}">
                    <a16:rowId xmlns="" xmlns:a16="http://schemas.microsoft.com/office/drawing/2014/main" val="10007"/>
                  </a:ext>
                </a:extLst>
              </a:tr>
              <a:tr h="400476">
                <a:tc>
                  <a:txBody>
                    <a:bodyPr/>
                    <a:lstStyle/>
                    <a:p>
                      <a:r>
                        <a:rPr lang="fr-CA" sz="1150" dirty="0">
                          <a:latin typeface="Calibri" panose="020F0502020204030204" pitchFamily="34" charset="0"/>
                          <a:cs typeface="Calibri" panose="020F0502020204030204" pitchFamily="34" charset="0"/>
                        </a:rPr>
                        <a:t>Jusqu’à 145</a:t>
                      </a:r>
                    </a:p>
                  </a:txBody>
                  <a:tcPr/>
                </a:tc>
                <a:tc>
                  <a:txBody>
                    <a:bodyPr/>
                    <a:lstStyle/>
                    <a:p>
                      <a:r>
                        <a:rPr lang="fr-CA" sz="1150" dirty="0">
                          <a:latin typeface="Calibri" panose="020F0502020204030204" pitchFamily="34" charset="0"/>
                          <a:cs typeface="Calibri" panose="020F0502020204030204" pitchFamily="34" charset="0"/>
                        </a:rPr>
                        <a:t>Services de protection des adultes</a:t>
                      </a:r>
                    </a:p>
                  </a:txBody>
                  <a:tcPr/>
                </a:tc>
                <a:extLst>
                  <a:ext uri="{0D108BD9-81ED-4DB2-BD59-A6C34878D82A}">
                    <a16:rowId xmlns="" xmlns:a16="http://schemas.microsoft.com/office/drawing/2014/main" val="10008"/>
                  </a:ext>
                </a:extLst>
              </a:tr>
              <a:tr h="288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Jusqu’à 146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150" dirty="0">
                          <a:latin typeface="Calibri" panose="020F0502020204030204" pitchFamily="34" charset="0"/>
                          <a:cs typeface="Calibri" panose="020F0502020204030204" pitchFamily="34" charset="0"/>
                        </a:rPr>
                        <a:t>SOPDI</a:t>
                      </a:r>
                    </a:p>
                  </a:txBody>
                  <a:tcPr/>
                </a:tc>
                <a:extLst>
                  <a:ext uri="{0D108BD9-81ED-4DB2-BD59-A6C34878D82A}">
                    <a16:rowId xmlns="" xmlns:a16="http://schemas.microsoft.com/office/drawing/2014/main" val="10009"/>
                  </a:ext>
                </a:extLst>
              </a:tr>
            </a:tbl>
          </a:graphicData>
        </a:graphic>
      </p:graphicFrame>
      <p:sp>
        <p:nvSpPr>
          <p:cNvPr id="19" name="Rectangle 18"/>
          <p:cNvSpPr/>
          <p:nvPr/>
        </p:nvSpPr>
        <p:spPr>
          <a:xfrm>
            <a:off x="4804410" y="968932"/>
            <a:ext cx="3882390" cy="5391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dirty="0">
                <a:solidFill>
                  <a:schemeClr val="tx1">
                    <a:lumMod val="65000"/>
                    <a:lumOff val="35000"/>
                  </a:schemeClr>
                </a:solidFill>
                <a:latin typeface="Calibri" panose="020F0502020204030204" pitchFamily="34" charset="0"/>
                <a:cs typeface="Calibri" panose="020F0502020204030204" pitchFamily="34" charset="0"/>
              </a:rPr>
              <a:t>Pouvoir de mener des inspections pour vérifier la conformité à </a:t>
            </a:r>
            <a:r>
              <a:rPr lang="fr-CA" sz="2400" dirty="0">
                <a:solidFill>
                  <a:schemeClr val="tx1">
                    <a:lumMod val="65000"/>
                    <a:lumOff val="35000"/>
                  </a:schemeClr>
                </a:solidFill>
                <a:latin typeface="Calibri" panose="020F0502020204030204" pitchFamily="34" charset="0"/>
                <a:cs typeface="Calibri" panose="020F0502020204030204" pitchFamily="34" charset="0"/>
              </a:rPr>
              <a:t>350</a:t>
            </a:r>
            <a:r>
              <a:rPr lang="fr-CA" dirty="0">
                <a:solidFill>
                  <a:schemeClr val="tx1">
                    <a:lumMod val="65000"/>
                    <a:lumOff val="35000"/>
                  </a:schemeClr>
                </a:solidFill>
                <a:latin typeface="Calibri" panose="020F0502020204030204" pitchFamily="34" charset="0"/>
                <a:cs typeface="Calibri" panose="020F0502020204030204" pitchFamily="34" charset="0"/>
              </a:rPr>
              <a:t> </a:t>
            </a:r>
            <a:r>
              <a:rPr lang="fr-CA" sz="1500" dirty="0">
                <a:solidFill>
                  <a:schemeClr val="tx1">
                    <a:lumMod val="65000"/>
                    <a:lumOff val="35000"/>
                  </a:schemeClr>
                </a:solidFill>
                <a:latin typeface="Calibri" panose="020F0502020204030204" pitchFamily="34" charset="0"/>
                <a:cs typeface="Calibri" panose="020F0502020204030204" pitchFamily="34" charset="0"/>
              </a:rPr>
              <a:t>exigences au plus</a:t>
            </a:r>
          </a:p>
        </p:txBody>
      </p:sp>
      <p:sp>
        <p:nvSpPr>
          <p:cNvPr id="20" name="Rectangle 19"/>
          <p:cNvSpPr/>
          <p:nvPr/>
        </p:nvSpPr>
        <p:spPr>
          <a:xfrm>
            <a:off x="4804410" y="1483082"/>
            <a:ext cx="3882390" cy="3039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lumMod val="65000"/>
                    <a:lumOff val="35000"/>
                  </a:schemeClr>
                </a:solidFill>
                <a:latin typeface="Calibri" panose="020F0502020204030204" pitchFamily="34" charset="0"/>
                <a:cs typeface="Calibri" panose="020F0502020204030204" pitchFamily="34" charset="0"/>
              </a:rPr>
              <a:t>LSSISPDI</a:t>
            </a:r>
          </a:p>
        </p:txBody>
      </p:sp>
    </p:spTree>
    <p:extLst>
      <p:ext uri="{BB962C8B-B14F-4D97-AF65-F5344CB8AC3E}">
        <p14:creationId xmlns:p14="http://schemas.microsoft.com/office/powerpoint/2010/main" val="357789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53797005"/>
              </p:ext>
            </p:extLst>
          </p:nvPr>
        </p:nvGraphicFramePr>
        <p:xfrm>
          <a:off x="152400" y="858013"/>
          <a:ext cx="8792856" cy="5390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43200" y="2590800"/>
            <a:ext cx="6096000" cy="492443"/>
          </a:xfrm>
          <a:prstGeom prst="rect">
            <a:avLst/>
          </a:prstGeom>
          <a:noFill/>
        </p:spPr>
        <p:txBody>
          <a:bodyPr wrap="square" rtlCol="0">
            <a:spAutoFi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Examen des résultats préliminaires de l’inspection, mise en relief des cotes de risque et communication des échéances à l’organisme de services.</a:t>
            </a:r>
          </a:p>
        </p:txBody>
      </p:sp>
      <p:sp>
        <p:nvSpPr>
          <p:cNvPr id="7" name="TextBox 6"/>
          <p:cNvSpPr txBox="1"/>
          <p:nvPr/>
        </p:nvSpPr>
        <p:spPr>
          <a:xfrm>
            <a:off x="3429001" y="3197840"/>
            <a:ext cx="5562598" cy="892552"/>
          </a:xfrm>
          <a:prstGeom prst="rect">
            <a:avLst/>
          </a:prstGeom>
          <a:noFill/>
        </p:spPr>
        <p:txBody>
          <a:bodyPr wrap="square" rtlCol="0">
            <a:spAutoFi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Le ministère fournit par écrit un résumé sur la conformité à l’organisme de services dans un délai d’un jour ouvrable : la lettre de conformité et le rapport d’inspection, ou la lettre de non-conformité, le rapport sommaire et le modèle d’action de conformité (MAC).</a:t>
            </a:r>
          </a:p>
        </p:txBody>
      </p:sp>
      <p:sp>
        <p:nvSpPr>
          <p:cNvPr id="8" name="TextBox 7"/>
          <p:cNvSpPr txBox="1"/>
          <p:nvPr/>
        </p:nvSpPr>
        <p:spPr>
          <a:xfrm>
            <a:off x="4114800" y="4038600"/>
            <a:ext cx="4953000" cy="692497"/>
          </a:xfrm>
          <a:prstGeom prst="rect">
            <a:avLst/>
          </a:prstGeom>
          <a:noFill/>
        </p:spPr>
        <p:txBody>
          <a:bodyPr wrap="square" rtlCol="0">
            <a:spAutoFit/>
          </a:bodyPr>
          <a:lstStyle/>
          <a:p>
            <a:r>
              <a:rPr lang="fr-CA" sz="1300" dirty="0">
                <a:latin typeface="Calibri" panose="020F0502020204030204" pitchFamily="34" charset="0"/>
                <a:cs typeface="Calibri" panose="020F0502020204030204" pitchFamily="34" charset="0"/>
              </a:rPr>
              <a:t>L’organisme de services retourne le MAC au ministère dans les </a:t>
            </a:r>
            <a:r>
              <a:rPr lang="fr-CA" sz="1300" b="1" dirty="0">
                <a:latin typeface="Calibri" panose="020F0502020204030204" pitchFamily="34" charset="0"/>
                <a:cs typeface="Calibri" panose="020F0502020204030204" pitchFamily="34" charset="0"/>
              </a:rPr>
              <a:t>24 heures</a:t>
            </a:r>
            <a:r>
              <a:rPr lang="fr-CA" sz="1300" dirty="0">
                <a:latin typeface="Calibri" panose="020F0502020204030204" pitchFamily="34" charset="0"/>
                <a:cs typeface="Calibri" panose="020F0502020204030204" pitchFamily="34" charset="0"/>
              </a:rPr>
              <a:t> qui suivent la réception de la lettre de non-conformité. Les cas de non-conformité présentant un risque </a:t>
            </a:r>
            <a:r>
              <a:rPr lang="fr-CA" sz="1300" dirty="0">
                <a:solidFill>
                  <a:srgbClr val="FF0000"/>
                </a:solidFill>
                <a:latin typeface="Calibri" panose="020F0502020204030204" pitchFamily="34" charset="0"/>
                <a:cs typeface="Calibri" panose="020F0502020204030204" pitchFamily="34" charset="0"/>
              </a:rPr>
              <a:t>ÉLEVÉ</a:t>
            </a:r>
            <a:r>
              <a:rPr lang="fr-CA" sz="1300" dirty="0">
                <a:solidFill>
                  <a:schemeClr val="tx1">
                    <a:lumMod val="75000"/>
                    <a:lumOff val="25000"/>
                  </a:schemeClr>
                </a:solidFill>
                <a:latin typeface="Calibri" panose="020F0502020204030204" pitchFamily="34" charset="0"/>
                <a:cs typeface="Calibri" panose="020F0502020204030204" pitchFamily="34" charset="0"/>
              </a:rPr>
              <a:t> doivent être traités.</a:t>
            </a:r>
          </a:p>
        </p:txBody>
      </p:sp>
      <p:sp>
        <p:nvSpPr>
          <p:cNvPr id="9" name="TextBox 8"/>
          <p:cNvSpPr txBox="1"/>
          <p:nvPr/>
        </p:nvSpPr>
        <p:spPr>
          <a:xfrm>
            <a:off x="5614446" y="4724400"/>
            <a:ext cx="3482363" cy="1492716"/>
          </a:xfrm>
          <a:prstGeom prst="rect">
            <a:avLst/>
          </a:prstGeom>
          <a:noFill/>
        </p:spPr>
        <p:txBody>
          <a:bodyPr wrap="square" rtlCol="0">
            <a:spAutoFit/>
          </a:bodyPr>
          <a:lstStyle/>
          <a:p>
            <a:r>
              <a:rPr lang="fr-CA" sz="1300" dirty="0">
                <a:latin typeface="Calibri" panose="020F0502020204030204" pitchFamily="34" charset="0"/>
                <a:cs typeface="Calibri" panose="020F0502020204030204" pitchFamily="34" charset="0"/>
              </a:rPr>
              <a:t>L’organisme de services remet au ministère le MAC, afin de décrire les mesures correctives mises en œuvre pour tous les cas de non-conformité présentant un risque </a:t>
            </a:r>
            <a:r>
              <a:rPr lang="fr-CA" sz="1300" dirty="0">
                <a:solidFill>
                  <a:srgbClr val="FF0000"/>
                </a:solidFill>
                <a:latin typeface="Calibri" panose="020F0502020204030204" pitchFamily="34" charset="0"/>
                <a:cs typeface="Calibri" panose="020F0502020204030204" pitchFamily="34" charset="0"/>
              </a:rPr>
              <a:t>ÉLEVÉ</a:t>
            </a:r>
            <a:r>
              <a:rPr lang="fr-CA" sz="1300" dirty="0">
                <a:latin typeface="Calibri" panose="020F0502020204030204" pitchFamily="34" charset="0"/>
                <a:cs typeface="Calibri" panose="020F0502020204030204" pitchFamily="34" charset="0"/>
              </a:rPr>
              <a:t> et de préciser les échéances fixées pour les cas de non-conformité présentant un risque FAIBLE/MODÉRÉ qui ne sont pas corrigés.</a:t>
            </a:r>
          </a:p>
        </p:txBody>
      </p:sp>
      <p:sp>
        <p:nvSpPr>
          <p:cNvPr id="13" name="TextBox 12"/>
          <p:cNvSpPr txBox="1"/>
          <p:nvPr/>
        </p:nvSpPr>
        <p:spPr>
          <a:xfrm>
            <a:off x="1611228" y="1066800"/>
            <a:ext cx="7380371" cy="1092607"/>
          </a:xfrm>
          <a:prstGeom prst="rect">
            <a:avLst/>
          </a:prstGeom>
          <a:noFill/>
        </p:spPr>
        <p:txBody>
          <a:bodyPr wrap="square" rtlCol="0">
            <a:spAutoFit/>
          </a:bodyPr>
          <a:lstStyle/>
          <a:p>
            <a:r>
              <a:rPr lang="fr-CA" sz="1300" dirty="0">
                <a:solidFill>
                  <a:schemeClr val="tx1">
                    <a:lumMod val="75000"/>
                    <a:lumOff val="25000"/>
                  </a:schemeClr>
                </a:solidFill>
                <a:latin typeface="Calibri" panose="020F0502020204030204" pitchFamily="34" charset="0"/>
                <a:cs typeface="Calibri" panose="020F0502020204030204" pitchFamily="34" charset="0"/>
              </a:rPr>
              <a:t>Examen de la portée de l’inspection avec l’organisme de services et lancement du processus (p. ex. examen des catégories suivantes : politiques et consignes, dossiers du conseil, dossiers du personnel, dossiers distincts, dossiers et documents).</a:t>
            </a:r>
          </a:p>
          <a:p>
            <a:endParaRPr lang="en-CA" sz="1300" dirty="0">
              <a:solidFill>
                <a:schemeClr val="tx1">
                  <a:lumMod val="75000"/>
                  <a:lumOff val="25000"/>
                </a:schemeClr>
              </a:solidFill>
              <a:latin typeface="Calibri" panose="020F0502020204030204" pitchFamily="34" charset="0"/>
              <a:cs typeface="Calibri" panose="020F0502020204030204" pitchFamily="34" charset="0"/>
            </a:endParaRPr>
          </a:p>
          <a:p>
            <a:r>
              <a:rPr lang="fr-CA" sz="1300" dirty="0">
                <a:solidFill>
                  <a:schemeClr val="tx1">
                    <a:lumMod val="75000"/>
                    <a:lumOff val="25000"/>
                  </a:schemeClr>
                </a:solidFill>
                <a:latin typeface="Calibri" panose="020F0502020204030204" pitchFamily="34" charset="0"/>
                <a:cs typeface="Calibri" panose="020F0502020204030204" pitchFamily="34" charset="0"/>
              </a:rPr>
              <a:t>              Examen des dossiers </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18</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8" name="Bent-Up Arrow 17"/>
          <p:cNvSpPr/>
          <p:nvPr/>
        </p:nvSpPr>
        <p:spPr>
          <a:xfrm rot="5400000">
            <a:off x="3848689" y="5498489"/>
            <a:ext cx="558822" cy="636199"/>
          </a:xfrm>
          <a:prstGeom prst="bentUpArrow">
            <a:avLst>
              <a:gd name="adj1" fmla="val 32840"/>
              <a:gd name="adj2" fmla="val 25000"/>
              <a:gd name="adj3" fmla="val 35780"/>
            </a:avLst>
          </a:prstGeom>
          <a:solidFill>
            <a:schemeClr val="accent6"/>
          </a:solidFill>
        </p:spPr>
        <p:style>
          <a:lnRef idx="2">
            <a:schemeClr val="accent6"/>
          </a:lnRef>
          <a:fillRef idx="1">
            <a:schemeClr val="lt1"/>
          </a:fillRef>
          <a:effectRef idx="0">
            <a:schemeClr val="accent6"/>
          </a:effectRef>
          <a:fontRef idx="minor">
            <a:schemeClr val="dk1"/>
          </a:fontRef>
        </p:style>
      </p:sp>
      <p:sp>
        <p:nvSpPr>
          <p:cNvPr id="22" name="Title 4"/>
          <p:cNvSpPr txBox="1">
            <a:spLocks/>
          </p:cNvSpPr>
          <p:nvPr/>
        </p:nvSpPr>
        <p:spPr>
          <a:xfrm>
            <a:off x="838200" y="15746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solidFill>
                  <a:schemeClr val="tx1">
                    <a:lumMod val="65000"/>
                    <a:lumOff val="35000"/>
                  </a:schemeClr>
                </a:solidFill>
                <a:latin typeface="Calibri" panose="020F0502020204030204" pitchFamily="34" charset="0"/>
                <a:cs typeface="Calibri" panose="020F0502020204030204" pitchFamily="34" charset="0"/>
              </a:rPr>
              <a:t>Amélioration de la conformité</a:t>
            </a:r>
            <a:r>
              <a:rPr lang="fr-CA" sz="2200" b="0" dirty="0">
                <a:latin typeface="Calibri" panose="020F0502020204030204" pitchFamily="34" charset="0"/>
                <a:cs typeface="Calibri" panose="020F0502020204030204" pitchFamily="34" charset="0"/>
              </a:rPr>
              <a:t/>
            </a:r>
            <a:br>
              <a:rPr lang="fr-CA" sz="2200" b="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Activités menées lors de l’inspection</a:t>
            </a:r>
            <a:r>
              <a:rPr lang="fr-CA" dirty="0"/>
              <a:t/>
            </a:r>
            <a:br>
              <a:rPr lang="fr-CA" dirty="0"/>
            </a:br>
            <a:endParaRPr lang="fr-CA" dirty="0"/>
          </a:p>
        </p:txBody>
      </p:sp>
      <p:cxnSp>
        <p:nvCxnSpPr>
          <p:cNvPr id="16" name="Straight Connector 15"/>
          <p:cNvCxnSpPr/>
          <p:nvPr/>
        </p:nvCxnSpPr>
        <p:spPr>
          <a:xfrm>
            <a:off x="689610" y="914400"/>
            <a:ext cx="7764780" cy="0"/>
          </a:xfrm>
          <a:prstGeom prst="line">
            <a:avLst/>
          </a:prstGeom>
          <a:noFill/>
          <a:ln w="19050" cap="flat" cmpd="sng" algn="ctr">
            <a:solidFill>
              <a:srgbClr val="F79646">
                <a:lumMod val="75000"/>
              </a:srgbClr>
            </a:solidFill>
            <a:prstDash val="solid"/>
          </a:ln>
          <a:effectLst/>
        </p:spPr>
      </p:cxnSp>
      <p:sp>
        <p:nvSpPr>
          <p:cNvPr id="19" name="Rounded Rectangle 18"/>
          <p:cNvSpPr/>
          <p:nvPr/>
        </p:nvSpPr>
        <p:spPr>
          <a:xfrm>
            <a:off x="4475210" y="5489404"/>
            <a:ext cx="1162182" cy="654367"/>
          </a:xfrm>
          <a:prstGeom prst="roundRect">
            <a:avLst>
              <a:gd name="adj" fmla="val 16670"/>
            </a:avLst>
          </a:prstGeom>
        </p:spPr>
        <p:style>
          <a:lnRef idx="2">
            <a:schemeClr val="accent6"/>
          </a:lnRef>
          <a:fillRef idx="1">
            <a:schemeClr val="lt1"/>
          </a:fillRef>
          <a:effectRef idx="0">
            <a:schemeClr val="accent6"/>
          </a:effectRef>
          <a:fontRef idx="minor">
            <a:schemeClr val="dk1"/>
          </a:fontRef>
        </p:style>
      </p:sp>
      <p:sp>
        <p:nvSpPr>
          <p:cNvPr id="2" name="TextBox 1"/>
          <p:cNvSpPr txBox="1"/>
          <p:nvPr/>
        </p:nvSpPr>
        <p:spPr>
          <a:xfrm>
            <a:off x="4599101" y="5571573"/>
            <a:ext cx="914399" cy="492443"/>
          </a:xfrm>
          <a:prstGeom prst="rect">
            <a:avLst/>
          </a:prstGeom>
          <a:noFill/>
        </p:spPr>
        <p:txBody>
          <a:bodyPr wrap="square" rtlCol="0">
            <a:spAutoFit/>
          </a:bodyPr>
          <a:lstStyle/>
          <a:p>
            <a:pPr algn="ctr"/>
            <a:r>
              <a:rPr lang="fr-CA" sz="1300" dirty="0">
                <a:solidFill>
                  <a:schemeClr val="tx1">
                    <a:lumMod val="75000"/>
                    <a:lumOff val="25000"/>
                  </a:schemeClr>
                </a:solidFill>
                <a:latin typeface="Calibri" panose="020F0502020204030204" pitchFamily="34" charset="0"/>
                <a:cs typeface="Calibri" panose="020F0502020204030204" pitchFamily="34" charset="0"/>
              </a:rPr>
              <a:t>Affichage public</a:t>
            </a:r>
          </a:p>
        </p:txBody>
      </p:sp>
    </p:spTree>
    <p:extLst>
      <p:ext uri="{BB962C8B-B14F-4D97-AF65-F5344CB8AC3E}">
        <p14:creationId xmlns:p14="http://schemas.microsoft.com/office/powerpoint/2010/main" val="1613635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14400"/>
            <a:ext cx="8229600" cy="5539978"/>
          </a:xfrm>
          <a:prstGeom prst="rect">
            <a:avLst/>
          </a:prstGeom>
          <a:noFill/>
        </p:spPr>
        <p:txBody>
          <a:bodyPr wrap="square" rtlCol="0">
            <a:spAutoFit/>
          </a:bodyPr>
          <a:lstStyle/>
          <a:p>
            <a:r>
              <a:rPr lang="fr-CA" sz="1500" dirty="0">
                <a:solidFill>
                  <a:schemeClr val="tx1">
                    <a:lumMod val="65000"/>
                    <a:lumOff val="35000"/>
                  </a:schemeClr>
                </a:solidFill>
                <a:latin typeface="Calibri" panose="020F0502020204030204" pitchFamily="34" charset="0"/>
                <a:cs typeface="Calibri" panose="020F0502020204030204" pitchFamily="34" charset="0"/>
              </a:rPr>
              <a:t>La conseillère ou le conseiller en programmes tiendra une réunion initiale avec l’organisme de services pour examiner la portée de l’inspection et amorcer le processus :</a:t>
            </a:r>
          </a:p>
          <a:p>
            <a:endParaRPr lang="en-CA" sz="14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Description de l’objet des inspections de la conformité applicables aux organismes de services financés aux termes de la LSSISPDI.</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Confirmation du calendrier d’inspection pour les services d’emploi.</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Sélection aléatoire des dossiers du personnel et des bénévoles des sites/programmes désignés en vue d’une inspection.</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Discussion des activités et des échéances de suivi des cas de non-conformité après l’inspection. Rappelez-vous que les cas de non-conformité présentant un risque élevé doivent être abordés en premier.</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endParaRPr lang="en-CA" sz="1500" dirty="0">
              <a:latin typeface="Calibri" panose="020F0502020204030204" pitchFamily="34" charset="0"/>
              <a:cs typeface="Calibri" panose="020F0502020204030204" pitchFamily="34" charset="0"/>
            </a:endParaRPr>
          </a:p>
          <a:p>
            <a:pPr marL="2114550" lvl="4"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Les cas de non-conformité présentant un risque élevé doivent être résolus dans un délai de 10 jours ouvrables.</a:t>
            </a:r>
          </a:p>
          <a:p>
            <a:pPr marL="285750" indent="-285750">
              <a:buFont typeface="Wingdings" panose="05000000000000000000" pitchFamily="2" charset="2"/>
              <a:buChar char="§"/>
            </a:pPr>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Discussion des soutiens à la conformité disponibles et réponse aux questions de l’organisme de services. </a:t>
            </a:r>
          </a:p>
          <a:p>
            <a:endParaRPr lang="en-CA" sz="14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Planification de la réunion de clôture qui permettra de discuter des résultats de l’inspection, des tendances et des pratiques exemplaires, et de clarifier les attentes et les échéances spécifiques en fonction de la gravité des cas de non-conformité.</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19</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Rounded Rectangular Callout 2"/>
          <p:cNvSpPr/>
          <p:nvPr/>
        </p:nvSpPr>
        <p:spPr>
          <a:xfrm>
            <a:off x="457200" y="4114800"/>
            <a:ext cx="1219200" cy="762000"/>
          </a:xfrm>
          <a:prstGeom prst="wedgeRoundRectCallout">
            <a:avLst>
              <a:gd name="adj1" fmla="val 70293"/>
              <a:gd name="adj2" fmla="val 6293"/>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1500" dirty="0">
                <a:solidFill>
                  <a:schemeClr val="tx1">
                    <a:lumMod val="65000"/>
                    <a:lumOff val="35000"/>
                  </a:schemeClr>
                </a:solidFill>
                <a:latin typeface="Calibri" panose="020F0502020204030204" pitchFamily="34" charset="0"/>
                <a:cs typeface="Calibri" panose="020F0502020204030204" pitchFamily="34" charset="0"/>
              </a:rPr>
              <a:t>POURQUOI?</a:t>
            </a:r>
          </a:p>
        </p:txBody>
      </p:sp>
      <p:sp>
        <p:nvSpPr>
          <p:cNvPr id="6" name="Left Brace 5"/>
          <p:cNvSpPr/>
          <p:nvPr/>
        </p:nvSpPr>
        <p:spPr>
          <a:xfrm>
            <a:off x="2090889" y="4175689"/>
            <a:ext cx="271312"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000" dirty="0"/>
          </a:p>
        </p:txBody>
      </p:sp>
      <p:sp>
        <p:nvSpPr>
          <p:cNvPr id="14" name="Title 4"/>
          <p:cNvSpPr>
            <a:spLocks noGrp="1"/>
          </p:cNvSpPr>
          <p:nvPr>
            <p:ph type="title"/>
          </p:nvPr>
        </p:nvSpPr>
        <p:spPr>
          <a:xfrm>
            <a:off x="838200" y="76200"/>
            <a:ext cx="5257800" cy="1143000"/>
          </a:xfrm>
        </p:spPr>
        <p:txBody>
          <a:bodyPr>
            <a:normAutofit/>
          </a:bodyPr>
          <a:lstStyle/>
          <a:p>
            <a:r>
              <a:rPr lang="fr-CA" sz="2200" b="0" dirty="0">
                <a:solidFill>
                  <a:schemeClr val="tx1">
                    <a:lumMod val="65000"/>
                    <a:lumOff val="35000"/>
                  </a:schemeClr>
                </a:solidFill>
                <a:latin typeface="Calibri" panose="020F0502020204030204" pitchFamily="34" charset="0"/>
                <a:cs typeface="Calibri" panose="020F0502020204030204" pitchFamily="34" charset="0"/>
              </a:rPr>
              <a:t>Amélioration de la conformité</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Déroulement d’une réunion initiale</a:t>
            </a:r>
            <a:r>
              <a:rPr lang="fr-CA" dirty="0"/>
              <a:t/>
            </a:r>
            <a:br>
              <a:rPr lang="fr-CA" dirty="0"/>
            </a:br>
            <a:endParaRPr lang="fr-CA" dirty="0"/>
          </a:p>
        </p:txBody>
      </p:sp>
      <p:cxnSp>
        <p:nvCxnSpPr>
          <p:cNvPr id="10" name="Straight Connector 9"/>
          <p:cNvCxnSpPr/>
          <p:nvPr/>
        </p:nvCxnSpPr>
        <p:spPr>
          <a:xfrm>
            <a:off x="609600" y="9144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4162801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5755" y="838200"/>
            <a:ext cx="7764780" cy="5401479"/>
          </a:xfrm>
          <a:prstGeom prst="rect">
            <a:avLst/>
          </a:prstGeom>
          <a:noFill/>
        </p:spPr>
        <p:txBody>
          <a:bodyPr wrap="square" rtlCol="0">
            <a:spAutoFit/>
          </a:bodyPr>
          <a:lstStyle/>
          <a:p>
            <a:pPr>
              <a:buClr>
                <a:schemeClr val="accent6">
                  <a:lumMod val="75000"/>
                </a:scheme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Vous permettre de mieux comprendre le fonctionnement du processus d’inspection de la conformité. </a:t>
            </a:r>
          </a:p>
          <a:p>
            <a:pPr>
              <a:buClr>
                <a:schemeClr val="accent6">
                  <a:lumMod val="75000"/>
                </a:scheme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buClr>
                <a:schemeClr val="accent6">
                  <a:lumMod val="75000"/>
                </a:scheme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Cette formation :</a:t>
            </a:r>
          </a:p>
          <a:p>
            <a:pPr>
              <a:buClr>
                <a:schemeClr val="accent6">
                  <a:lumMod val="75000"/>
                </a:scheme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donnera un aperçu des pouvoirs conférés par la loi au ministère;</a:t>
            </a:r>
          </a:p>
          <a:p>
            <a:pPr lvl="1">
              <a:buClr>
                <a:schemeClr val="accent6">
                  <a:lumMod val="75000"/>
                </a:scheme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présentera le cadre d’inspection de la conformité en des termes faciles à comprendre;</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expliquera chaque étape du processus et fera l’inventaire des outils, ressources et soutiens à votre disposition;</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précisera ce que vous devez faire avant, pendant et après l’inspection de la conformité;</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explicitera les exigences en matière d’affichage public;</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clarifiera les échéances et les mesures coercitives en fonction de la cote de risque attribuée à chaque exigence;</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fr-CA" sz="1500" dirty="0">
                <a:solidFill>
                  <a:schemeClr val="tx1">
                    <a:lumMod val="75000"/>
                    <a:lumOff val="25000"/>
                  </a:schemeClr>
                </a:solidFill>
                <a:latin typeface="Calibri" panose="020F0502020204030204" pitchFamily="34" charset="0"/>
                <a:cs typeface="Calibri" panose="020F0502020204030204" pitchFamily="34" charset="0"/>
              </a:rPr>
              <a:t>vous permettra de mieux connaître et respecter les exigences énoncées dans le Règlement de l’Ontario 299/10, Mesures d’assurance de la qualité (MAQ), et dans les directives en matière de politique établies en vertu de la </a:t>
            </a:r>
            <a:r>
              <a:rPr lang="fr-CA" sz="1500" i="1" dirty="0">
                <a:solidFill>
                  <a:schemeClr val="tx1">
                    <a:lumMod val="75000"/>
                    <a:lumOff val="25000"/>
                  </a:schemeClr>
                </a:solidFill>
                <a:latin typeface="Calibri" panose="020F0502020204030204" pitchFamily="34" charset="0"/>
                <a:cs typeface="Calibri" panose="020F0502020204030204" pitchFamily="34" charset="0"/>
              </a:rPr>
              <a:t>Loi de 2008 sur les services et soutiens favorisant l’inclusion sociale des personnes ayant une déficience intellectuelle</a:t>
            </a:r>
            <a:r>
              <a:rPr lang="fr-CA" sz="1500" dirty="0">
                <a:solidFill>
                  <a:schemeClr val="tx1">
                    <a:lumMod val="75000"/>
                    <a:lumOff val="25000"/>
                  </a:schemeClr>
                </a:solidFill>
                <a:latin typeface="Calibri" panose="020F0502020204030204" pitchFamily="34" charset="0"/>
                <a:cs typeface="Calibri" panose="020F0502020204030204" pitchFamily="34" charset="0"/>
              </a:rPr>
              <a:t>.</a:t>
            </a:r>
            <a:endParaRPr lang="en-CA" dirty="0"/>
          </a:p>
        </p:txBody>
      </p:sp>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Title 11"/>
          <p:cNvSpPr>
            <a:spLocks noGrp="1"/>
          </p:cNvSpPr>
          <p:nvPr>
            <p:ph type="title"/>
          </p:nvPr>
        </p:nvSpPr>
        <p:spPr>
          <a:xfrm>
            <a:off x="914400" y="228600"/>
            <a:ext cx="6858001" cy="533401"/>
          </a:xfrm>
        </p:spPr>
        <p:txBody>
          <a:bodyPr>
            <a:noAutofit/>
          </a:body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Inspections de la conformité</a:t>
            </a:r>
            <a:br>
              <a:rPr lang="fr-CA" sz="2200" b="0" dirty="0">
                <a:solidFill>
                  <a:schemeClr val="tx1">
                    <a:lumMod val="75000"/>
                    <a:lumOff val="25000"/>
                  </a:schemeClr>
                </a:solidFill>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Objectifs de la formation</a:t>
            </a:r>
          </a:p>
        </p:txBody>
      </p:sp>
    </p:spTree>
    <p:extLst>
      <p:ext uri="{BB962C8B-B14F-4D97-AF65-F5344CB8AC3E}">
        <p14:creationId xmlns:p14="http://schemas.microsoft.com/office/powerpoint/2010/main" val="206102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066800"/>
            <a:ext cx="7772399" cy="4478149"/>
          </a:xfrm>
          <a:prstGeom prst="rect">
            <a:avLst/>
          </a:prstGeom>
          <a:noFill/>
        </p:spPr>
        <p:txBody>
          <a:bodyPr wrap="square" rtlCol="0">
            <a:spAutoFit/>
          </a:bodyPr>
          <a:lstStyle/>
          <a:p>
            <a:pPr>
              <a:buClr>
                <a:schemeClr val="accent6">
                  <a:lumMod val="75000"/>
                </a:schemeClr>
              </a:buClr>
            </a:pPr>
            <a:r>
              <a:rPr lang="fr-CA" sz="1500" b="1" dirty="0">
                <a:solidFill>
                  <a:schemeClr val="tx1">
                    <a:lumMod val="65000"/>
                    <a:lumOff val="35000"/>
                  </a:schemeClr>
                </a:solidFill>
                <a:latin typeface="Calibri" panose="020F0502020204030204" pitchFamily="34" charset="0"/>
                <a:cs typeface="Calibri" panose="020F0502020204030204" pitchFamily="34" charset="0"/>
              </a:rPr>
              <a:t>Examen des résultats de l’inspection :</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mise en lumière des meilleures pratiques organisationnelles;</a:t>
            </a: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examen des domaines de non-conformité;</a:t>
            </a: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description des cas de non-conformité classés par risque et des échéances à respecter pour se mettre en conformité;</a:t>
            </a: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approbation des rapports d’inspection de la conformité si toutes les parties sont d’accord avec leur contenu. Si l’organisme n’est pas d’accord avec les conclusions de l’inspection, il n’est pas obligé de donner son approbation. En cas de désaccord, il est recommandé d’écrire à l’Équipe d’inspection de la conformité SPDI (DSCompliance.ca).</a:t>
            </a:r>
          </a:p>
          <a:p>
            <a:endParaRPr lang="en-CA" sz="1500" dirty="0">
              <a:solidFill>
                <a:prstClr val="black"/>
              </a:solidFill>
              <a:latin typeface="Calibri" panose="020F0502020204030204" pitchFamily="34" charset="0"/>
              <a:cs typeface="Calibri" panose="020F0502020204030204" pitchFamily="34" charset="0"/>
            </a:endParaRPr>
          </a:p>
          <a:p>
            <a:r>
              <a:rPr lang="fr-CA" sz="1500" u="sng" dirty="0">
                <a:solidFill>
                  <a:schemeClr val="accent6">
                    <a:lumMod val="75000"/>
                  </a:schemeClr>
                </a:solidFill>
                <a:latin typeface="Calibri" panose="020F0502020204030204" pitchFamily="34" charset="0"/>
                <a:cs typeface="Calibri" panose="020F0502020204030204" pitchFamily="34" charset="0"/>
              </a:rPr>
              <a:t>À l’issue de l’inspection, l’organisme de services sera considéré comme étant en situation de conformité ou en situation de non-conformité.</a:t>
            </a:r>
          </a:p>
          <a:p>
            <a:endParaRPr lang="en-CA" sz="1500" dirty="0">
              <a:solidFill>
                <a:prstClr val="black"/>
              </a:solidFill>
              <a:latin typeface="Calibri" panose="020F0502020204030204" pitchFamily="34" charset="0"/>
              <a:cs typeface="Calibri" panose="020F0502020204030204" pitchFamily="34" charset="0"/>
            </a:endParaRPr>
          </a:p>
          <a:p>
            <a:pPr>
              <a:buClr>
                <a:schemeClr val="accent6">
                  <a:lumMod val="75000"/>
                </a:schemeClr>
              </a:buClr>
            </a:pPr>
            <a:r>
              <a:rPr lang="fr-CA" sz="1500" b="1" u="sng" dirty="0">
                <a:solidFill>
                  <a:schemeClr val="tx1">
                    <a:lumMod val="65000"/>
                    <a:lumOff val="35000"/>
                  </a:schemeClr>
                </a:solidFill>
                <a:latin typeface="Calibri" panose="020F0502020204030204" pitchFamily="34" charset="0"/>
                <a:cs typeface="Calibri" panose="020F0502020204030204" pitchFamily="34" charset="0"/>
              </a:rPr>
              <a:t>Situation de conformité</a:t>
            </a:r>
          </a:p>
          <a:p>
            <a:pPr marL="742950" lvl="1" indent="-285750" eaLnBrk="0" fontAlgn="base" hangingPunct="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La lettre de conformité et le rapport d’inspection seront envoyés dans un délai de 24 heures à la directrice générale ou au directeur général de l’organisme de services, avec copie à la présidente ou au président du conseil et à la superviseure ou au superviseur de programme. Le rapport d’inspection décrit toutes les exigences du règlement sur les MAQ et des directives en matière de politique et comprend des notes supplémentaires.</a:t>
            </a:r>
          </a:p>
          <a:p>
            <a:pPr marL="742950" lvl="1" indent="-285750" eaLnBrk="0" fontAlgn="base" hangingPunct="0">
              <a:buClr>
                <a:schemeClr val="accent6">
                  <a:lumMod val="75000"/>
                </a:schemeClr>
              </a:buClr>
              <a:buFont typeface="Wingdings" panose="05000000000000000000" pitchFamily="2" charset="2"/>
              <a:buChar char="§"/>
              <a:tabLst>
                <a:tab pos="800100" algn="l"/>
              </a:tabLst>
            </a:pPr>
            <a:r>
              <a:rPr lang="fr-CA" sz="1500" dirty="0">
                <a:solidFill>
                  <a:schemeClr val="tx1">
                    <a:lumMod val="65000"/>
                    <a:lumOff val="35000"/>
                  </a:schemeClr>
                </a:solidFill>
                <a:latin typeface="Calibri" panose="020F0502020204030204" pitchFamily="34" charset="0"/>
                <a:cs typeface="Calibri" panose="020F0502020204030204" pitchFamily="34" charset="0"/>
              </a:rPr>
              <a:t>Aucune autre mesure n’est requise.</a:t>
            </a:r>
            <a:r>
              <a:rPr lang="fr-CA" sz="15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20</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Title 4"/>
          <p:cNvSpPr txBox="1">
            <a:spLocks/>
          </p:cNvSpPr>
          <p:nvPr/>
        </p:nvSpPr>
        <p:spPr>
          <a:xfrm>
            <a:off x="838200" y="76200"/>
            <a:ext cx="51054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latin typeface="Calibri" panose="020F0502020204030204" pitchFamily="34" charset="0"/>
                <a:cs typeface="Calibri" panose="020F0502020204030204" pitchFamily="34" charset="0"/>
              </a:rPr>
              <a:t>Amélioration de la conformité</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Déroulement d’une réunion de clôture</a:t>
            </a:r>
            <a:endParaRPr lang="fr-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658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77754"/>
            <a:ext cx="7772400" cy="5170646"/>
          </a:xfrm>
          <a:prstGeom prst="rect">
            <a:avLst/>
          </a:prstGeom>
          <a:noFill/>
        </p:spPr>
        <p:txBody>
          <a:bodyPr wrap="square" rtlCol="0">
            <a:spAutoFit/>
          </a:bodyPr>
          <a:lstStyle/>
          <a:p>
            <a:pPr>
              <a:buClr>
                <a:schemeClr val="accent6">
                  <a:lumMod val="75000"/>
                </a:schemeClr>
              </a:buClr>
            </a:pPr>
            <a:r>
              <a:rPr lang="fr-CA" sz="1500" b="1" u="sng" dirty="0">
                <a:solidFill>
                  <a:schemeClr val="tx1">
                    <a:lumMod val="65000"/>
                    <a:lumOff val="35000"/>
                  </a:schemeClr>
                </a:solidFill>
                <a:latin typeface="Calibri" panose="020F0502020204030204" pitchFamily="34" charset="0"/>
                <a:cs typeface="Calibri" panose="020F0502020204030204" pitchFamily="34" charset="0"/>
              </a:rPr>
              <a:t>Situation de non-conformité</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La lettre de non-conformité, le rapport sommaire et le modèle d’action de conformité (MAC) seront envoyés dans un délai de 24 heures à la directrice générale ou au directeur général de l’organisme de services, avec copie à la présidente ou au président du conseil et à la superviseure ou au superviseur de programme. </a:t>
            </a:r>
          </a:p>
          <a:p>
            <a:pPr lvl="1" eaLnBrk="0" fontAlgn="base" hangingPunct="0">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 rapport sommaire souligne tous les cas de non-conformité et indique les mesures à prendre pour assurer la conformité aux exigences énoncées dans le Règlement 299/10 sur les MAQ et les directives en matière de politique. </a:t>
            </a:r>
          </a:p>
          <a:p>
            <a:pPr lvl="1" eaLnBrk="0" fontAlgn="base" hangingPunct="0">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L’organisme de services remplira le MAC afin de présenter les mesures correctives et de confirmer la résolution des cas de non-conformité aux exigences ou la mise en œuvre d’un plan d’action visant à traiter les cas de non-conformité.</a:t>
            </a:r>
          </a:p>
          <a:p>
            <a:pPr lvl="1" eaLnBrk="0" fontAlgn="base" hangingPunct="0"/>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eaLnBrk="0" fontAlgn="base" hangingPunct="0">
              <a:buClr>
                <a:schemeClr val="accent6">
                  <a:lumMod val="75000"/>
                </a:schemeClr>
              </a:buClr>
            </a:pPr>
            <a:r>
              <a:rPr lang="fr-CA" sz="1500" b="1" dirty="0">
                <a:solidFill>
                  <a:schemeClr val="tx1">
                    <a:lumMod val="65000"/>
                    <a:lumOff val="35000"/>
                  </a:schemeClr>
                </a:solidFill>
                <a:latin typeface="Calibri" panose="020F0502020204030204" pitchFamily="34" charset="0"/>
                <a:cs typeface="Calibri" panose="020F0502020204030204" pitchFamily="34" charset="0"/>
              </a:rPr>
              <a:t>Pour toute demande de renseignements liée à une inspection en particulier, communiquez avec votre conseillère ou conseiller en programmes/superviseure ou superviseur de programme. Vous pouvez utiliser l’adresse courriel de l’Équipe d’inspection de la conformité SPDI tout au long de l’année si vous avez des questions relatives à la conformité; vous pouvez aussi l’utiliser lors d’une inspection si vous souhaitez obtenir des précisions supplémentaires concernant les décisions ou les renseignements transmis par la conseillère ou le conseiller en programmes/la superviseure ou le superviseur de programme.</a:t>
            </a: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21</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457200"/>
            <a:ext cx="5257800" cy="590550"/>
          </a:xfrm>
          <a:prstGeom prst="rect">
            <a:avLst/>
          </a:prstGeom>
        </p:spPr>
        <p:txBody>
          <a:bodyPr vert="horz" lIns="91440" tIns="45720" rIns="91440" bIns="45720" rtlCol="0" anchor="ctr">
            <a:normAutofit fontScale="85000" lnSpcReduction="20000"/>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600" b="0" dirty="0">
                <a:latin typeface="Calibri" panose="020F0502020204030204" pitchFamily="34" charset="0"/>
                <a:cs typeface="Calibri" panose="020F0502020204030204" pitchFamily="34" charset="0"/>
              </a:rPr>
              <a:t>Amélioration de la conformité</a:t>
            </a:r>
            <a:r>
              <a:rPr lang="fr-CA" sz="3200" dirty="0">
                <a:latin typeface="Calibri" panose="020F0502020204030204" pitchFamily="34" charset="0"/>
                <a:cs typeface="Calibri" panose="020F0502020204030204" pitchFamily="34" charset="0"/>
              </a:rPr>
              <a:t/>
            </a:r>
            <a:br>
              <a:rPr lang="fr-CA" sz="3200" dirty="0">
                <a:latin typeface="Calibri" panose="020F0502020204030204" pitchFamily="34" charset="0"/>
                <a:cs typeface="Calibri" panose="020F0502020204030204" pitchFamily="34" charset="0"/>
              </a:rPr>
            </a:br>
            <a:r>
              <a:rPr lang="fr-CA" sz="2100" b="0" dirty="0">
                <a:solidFill>
                  <a:schemeClr val="accent6">
                    <a:lumMod val="75000"/>
                  </a:schemeClr>
                </a:solidFill>
                <a:latin typeface="Calibri" panose="020F0502020204030204" pitchFamily="34" charset="0"/>
                <a:cs typeface="Calibri" panose="020F0502020204030204" pitchFamily="34" charset="0"/>
              </a:rPr>
              <a:t>Déroulement d’une réunion de clôture (suite)</a:t>
            </a:r>
          </a:p>
          <a:p>
            <a:endParaRPr lang="fr-CA" sz="24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5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1"/>
          <p:cNvGraphicFramePr/>
          <p:nvPr>
            <p:extLst>
              <p:ext uri="{D42A27DB-BD31-4B8C-83A1-F6EECF244321}">
                <p14:modId xmlns:p14="http://schemas.microsoft.com/office/powerpoint/2010/main" val="1769230001"/>
              </p:ext>
            </p:extLst>
          </p:nvPr>
        </p:nvGraphicFramePr>
        <p:xfrm>
          <a:off x="381000" y="1397000"/>
          <a:ext cx="8382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txBox="1">
            <a:spLocks/>
          </p:cNvSpPr>
          <p:nvPr/>
        </p:nvSpPr>
        <p:spPr>
          <a:xfrm>
            <a:off x="762000" y="152400"/>
            <a:ext cx="60198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latin typeface="Calibri" panose="020F0502020204030204" pitchFamily="34" charset="0"/>
                <a:cs typeface="Calibri" panose="020F0502020204030204" pitchFamily="34" charset="0"/>
              </a:rPr>
              <a:t>Amélioration de la conformité</a:t>
            </a:r>
            <a:br>
              <a:rPr lang="fr-CA" sz="2200" b="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Échéances pour la remise des rapports sur la conformité</a:t>
            </a:r>
            <a:r>
              <a:rPr lang="fr-CA" sz="2200" b="0" dirty="0">
                <a:latin typeface="Calibri" panose="020F0502020204030204" pitchFamily="34" charset="0"/>
                <a:cs typeface="Calibri" panose="020F0502020204030204" pitchFamily="34" charset="0"/>
              </a:rPr>
              <a:t> </a:t>
            </a:r>
            <a:r>
              <a:rPr lang="fr-CA" dirty="0"/>
              <a:t/>
            </a:r>
            <a:br>
              <a:rPr lang="fr-CA" dirty="0"/>
            </a:br>
            <a:endParaRPr lang="fr-CA"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2118360" y="1474367"/>
            <a:ext cx="396240" cy="381000"/>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lowchart: Decision 5"/>
          <p:cNvSpPr/>
          <p:nvPr/>
        </p:nvSpPr>
        <p:spPr>
          <a:xfrm rot="5400000">
            <a:off x="6067044" y="1472843"/>
            <a:ext cx="441960" cy="384048"/>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Isosceles Triangle 6"/>
          <p:cNvSpPr/>
          <p:nvPr/>
        </p:nvSpPr>
        <p:spPr>
          <a:xfrm>
            <a:off x="6781800" y="1443887"/>
            <a:ext cx="413004" cy="44196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Connector 7"/>
          <p:cNvCxnSpPr>
            <a:cxnSpLocks/>
          </p:cNvCxnSpPr>
          <p:nvPr/>
        </p:nvCxnSpPr>
        <p:spPr>
          <a:xfrm>
            <a:off x="4572000" y="1885847"/>
            <a:ext cx="0" cy="375295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04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599" y="1105555"/>
            <a:ext cx="7772401" cy="5047536"/>
          </a:xfrm>
          <a:prstGeom prst="rect">
            <a:avLst/>
          </a:prstGeom>
          <a:noFill/>
        </p:spPr>
        <p:txBody>
          <a:bodyPr wrap="square" rtlCol="0">
            <a:spAutoFit/>
          </a:bodyPr>
          <a:lstStyle/>
          <a:p>
            <a:pPr>
              <a:buClr>
                <a:schemeClr val="accent6">
                  <a:lumMod val="75000"/>
                </a:schemeClr>
              </a:buClr>
            </a:pPr>
            <a:r>
              <a:rPr lang="fr-CA" sz="1400" dirty="0">
                <a:solidFill>
                  <a:schemeClr val="tx1">
                    <a:lumMod val="65000"/>
                    <a:lumOff val="35000"/>
                  </a:schemeClr>
                </a:solidFill>
                <a:latin typeface="Calibri" panose="020F0502020204030204" pitchFamily="34" charset="0"/>
                <a:cs typeface="Calibri" panose="020F0502020204030204" pitchFamily="34" charset="0"/>
              </a:rPr>
              <a:t>Les organismes de services sont tenus d’afficher une copie papier de la lettre de conformité ou de non-conformité remise par le ministère à la suite d’une inspection de la conformité. </a:t>
            </a:r>
          </a:p>
          <a:p>
            <a:pPr>
              <a:buClr>
                <a:schemeClr val="accent6">
                  <a:lumMod val="75000"/>
                </a:schemeClr>
              </a:buClr>
            </a:pPr>
            <a:endParaRPr lang="en-US" sz="14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Une lettre de conformité ou de non-conformité sera envoyée à l’organisme à des fins d’affichage s’il reste en situation de non-conformité dans les 10 jours ouvrables suivant la réunion de clôture.</a:t>
            </a:r>
          </a:p>
          <a:p>
            <a:pPr marL="742950" lvl="1"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La lettre de conformité ou de non-conformité la plus récente sera affichée dans un endroit bien en vue dans l’entrée principale de l’organisme de services, de sorte que la conseillère ou le conseiller en programmes du ministère et le grand public puissent facilement la voir.</a:t>
            </a:r>
          </a:p>
          <a:p>
            <a:pPr marL="742950" lvl="1"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La lettre de conformité ou de non-conformité envoyée par le ministère doit être affichée dans les trois jours ouvrables qui suivent sa réception. </a:t>
            </a:r>
          </a:p>
          <a:p>
            <a:pPr marL="742950" lvl="1"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La lettre de conformité ou de non-conformité doit rester affichée jusqu’à l’issue d’une inspection ultérieure de la conformité (ou jusqu’à la confirmation de la conformité par une personne dépêchée par le ministère). </a:t>
            </a:r>
          </a:p>
          <a:p>
            <a:pPr lvl="1">
              <a:buClr>
                <a:schemeClr val="accent6">
                  <a:lumMod val="75000"/>
                </a:schemeClr>
              </a:buClr>
            </a:pPr>
            <a:endParaRPr lang="en-US" sz="14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fr-CA" sz="1400" dirty="0">
                <a:solidFill>
                  <a:schemeClr val="tx1">
                    <a:lumMod val="65000"/>
                    <a:lumOff val="35000"/>
                  </a:schemeClr>
                </a:solidFill>
                <a:latin typeface="Calibri" panose="020F0502020204030204" pitchFamily="34" charset="0"/>
                <a:cs typeface="Calibri" panose="020F0502020204030204" pitchFamily="34" charset="0"/>
              </a:rPr>
              <a:t>Les organismes de services qui restent en situation de non-conformité et qui respectent les échéances fixées pour corriger les cas de non-conformité dont la résolution, d’après la directrice ou le directeur (aux termes de la LSSISPDI), ne relève </a:t>
            </a:r>
            <a:r>
              <a:rPr lang="fr-CA" sz="1400" u="sng" dirty="0">
                <a:solidFill>
                  <a:schemeClr val="tx1">
                    <a:lumMod val="65000"/>
                    <a:lumOff val="35000"/>
                  </a:schemeClr>
                </a:solidFill>
                <a:latin typeface="Calibri" panose="020F0502020204030204" pitchFamily="34" charset="0"/>
                <a:cs typeface="Calibri" panose="020F0502020204030204" pitchFamily="34" charset="0"/>
              </a:rPr>
              <a:t>pas uniquement</a:t>
            </a:r>
            <a:r>
              <a:rPr lang="fr-CA" sz="1400" dirty="0">
                <a:solidFill>
                  <a:schemeClr val="tx1">
                    <a:lumMod val="65000"/>
                    <a:lumOff val="35000"/>
                  </a:schemeClr>
                </a:solidFill>
                <a:latin typeface="Calibri" panose="020F0502020204030204" pitchFamily="34" charset="0"/>
                <a:cs typeface="Calibri" panose="020F0502020204030204" pitchFamily="34" charset="0"/>
              </a:rPr>
              <a:t> de leur volonté recevront une </a:t>
            </a:r>
            <a:r>
              <a:rPr lang="fr-CA" sz="1400" u="sng" dirty="0">
                <a:solidFill>
                  <a:schemeClr val="tx1">
                    <a:lumMod val="65000"/>
                    <a:lumOff val="35000"/>
                  </a:schemeClr>
                </a:solidFill>
                <a:latin typeface="Calibri" panose="020F0502020204030204" pitchFamily="34" charset="0"/>
                <a:cs typeface="Calibri" panose="020F0502020204030204" pitchFamily="34" charset="0"/>
              </a:rPr>
              <a:t>lettre de non-conformité</a:t>
            </a:r>
            <a:r>
              <a:rPr lang="fr-CA" sz="1400" dirty="0">
                <a:solidFill>
                  <a:schemeClr val="tx1">
                    <a:lumMod val="65000"/>
                    <a:lumOff val="35000"/>
                  </a:schemeClr>
                </a:solidFill>
                <a:latin typeface="Calibri" panose="020F0502020204030204" pitchFamily="34" charset="0"/>
                <a:cs typeface="Calibri" panose="020F0502020204030204" pitchFamily="34" charset="0"/>
              </a:rPr>
              <a:t> distincte contenant une explication. </a:t>
            </a:r>
          </a:p>
          <a:p>
            <a:pPr>
              <a:buClr>
                <a:schemeClr val="accent6">
                  <a:lumMod val="75000"/>
                </a:schemeClr>
              </a:buClr>
            </a:pPr>
            <a:endParaRPr lang="en-CA" sz="14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400" dirty="0">
                <a:solidFill>
                  <a:schemeClr val="tx1">
                    <a:lumMod val="65000"/>
                    <a:lumOff val="35000"/>
                  </a:schemeClr>
                </a:solidFill>
                <a:latin typeface="Calibri" panose="020F0502020204030204" pitchFamily="34" charset="0"/>
                <a:cs typeface="Calibri" panose="020F0502020204030204" pitchFamily="34" charset="0"/>
              </a:rPr>
              <a:t>Il sera expliqué que l’organisme de services est en situation de non-conformité pour des raisons en partie indépendantes de leur volonté et qu’il fait actuellement l’objet d’une surveillance par le ministère.</a:t>
            </a: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23</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txBox="1">
            <a:spLocks/>
          </p:cNvSpPr>
          <p:nvPr/>
        </p:nvSpPr>
        <p:spPr>
          <a:xfrm>
            <a:off x="838200" y="152400"/>
            <a:ext cx="36576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latin typeface="Calibri" panose="020F0502020204030204" pitchFamily="34" charset="0"/>
                <a:cs typeface="Calibri" panose="020F0502020204030204" pitchFamily="34" charset="0"/>
              </a:rPr>
              <a:t>Amélioration de la conformité</a:t>
            </a:r>
            <a:br>
              <a:rPr lang="fr-CA" sz="2200" b="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Affichage public</a:t>
            </a:r>
            <a:r>
              <a:rPr lang="fr-CA" dirty="0"/>
              <a:t/>
            </a:r>
            <a:br>
              <a:rPr lang="fr-CA" dirty="0"/>
            </a:br>
            <a:endParaRPr lang="fr-CA"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11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066800"/>
            <a:ext cx="7772401" cy="5170646"/>
          </a:xfrm>
          <a:prstGeom prst="rect">
            <a:avLst/>
          </a:prstGeom>
          <a:noFill/>
        </p:spPr>
        <p:txBody>
          <a:bodyPr wrap="square" rtlCol="0">
            <a:spAutoFit/>
          </a:bodyPr>
          <a:lstStyle/>
          <a:p>
            <a:pPr>
              <a:buClr>
                <a:schemeClr val="accent6">
                  <a:lumMod val="75000"/>
                </a:schemeClr>
              </a:buClr>
            </a:pPr>
            <a:r>
              <a:rPr lang="fr-CA" sz="1500" dirty="0">
                <a:solidFill>
                  <a:schemeClr val="tx1">
                    <a:lumMod val="65000"/>
                    <a:lumOff val="35000"/>
                  </a:schemeClr>
                </a:solidFill>
                <a:latin typeface="Calibri" panose="020F0502020204030204" pitchFamily="34" charset="0"/>
                <a:cs typeface="Calibri" panose="020F0502020204030204" pitchFamily="34" charset="0"/>
              </a:rPr>
              <a:t>Le ministère agira de manière raisonnable avant de prendre des mesures coercitives (p. ex. il déterminera si la résolution d’un cas de non-conformité dépend ou non de la seule volonté de l’organisme de services).</a:t>
            </a:r>
          </a:p>
          <a:p>
            <a:pPr marL="5143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Si un organisme ne se conforme pas à une exigence, la directrice ou le directeur nommé.e aux termes de la LSSISPDI peut lui donner un ordre de conformité.</a:t>
            </a:r>
          </a:p>
          <a:p>
            <a:pPr>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La directrice ou le directeur nommé.e examinera le dossier et les circonstances de l’inspection afin de déterminer si un ordre de conformité est justifié et/ou raisonnable. </a:t>
            </a:r>
          </a:p>
          <a:p>
            <a:pPr marL="514350" lvl="1" indent="-285750">
              <a:buClr>
                <a:schemeClr val="accent6">
                  <a:lumMod val="75000"/>
                </a:schemeClr>
              </a:buClr>
              <a:buFont typeface="Arial" panose="020B0604020202020204" pitchFamily="34" charset="0"/>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Avant de donner un ordre de conformité, la directrice ou le directeur doit fournir un avis motivé de l’ordre proposé et indiquer les échéances de mise en conformité. Les échéances dépendent des circonstances et sont précisées dans l’avis.</a:t>
            </a:r>
          </a:p>
          <a:p>
            <a:pPr marL="514350" lvl="1" indent="-285750">
              <a:buClr>
                <a:schemeClr val="accent6">
                  <a:lumMod val="75000"/>
                </a:schemeClr>
              </a:buClr>
              <a:buFont typeface="Arial" panose="020B0604020202020204" pitchFamily="34" charset="0"/>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L’avis d’ordre de conformité indiquera les actions à mener à bien pour assurer la conformité et précisera les délais impartis pour ce faire.</a:t>
            </a:r>
          </a:p>
          <a:p>
            <a:pPr marL="514350" lvl="1" indent="-285750">
              <a:buClr>
                <a:schemeClr val="accent6">
                  <a:lumMod val="75000"/>
                </a:schemeClr>
              </a:buClr>
              <a:buFont typeface="Wingdings" panose="05000000000000000000" pitchFamily="2" charset="2"/>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L’organisme de services disposera d’un délai de 14 jours civils ou de tout autre délai précisé dans l’avis (p. ex. 10 jours ouvrables) pour fournir des preuves attestant de sa conformité ou présenter par écrit ses observations avant la remise d’un ordre de conformité. La directrice ou le directeur nommé.e pourra à ce stade revenir sur sa décision de donner un ordre.</a:t>
            </a:r>
            <a:endParaRPr lang="en-CA" sz="15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24</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0580" y="152400"/>
            <a:ext cx="28194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Exécution</a:t>
            </a:r>
          </a:p>
          <a:p>
            <a:r>
              <a:rPr lang="fr-CA" b="0" dirty="0">
                <a:solidFill>
                  <a:schemeClr val="accent6">
                    <a:lumMod val="75000"/>
                  </a:schemeClr>
                </a:solidFill>
                <a:latin typeface="Calibri" panose="020F0502020204030204" pitchFamily="34" charset="0"/>
                <a:cs typeface="Calibri" panose="020F0502020204030204" pitchFamily="34" charset="0"/>
              </a:rPr>
              <a:t>Processus et échéances</a:t>
            </a:r>
            <a:r>
              <a:rPr lang="fr-CA" dirty="0"/>
              <a:t/>
            </a:r>
            <a:br>
              <a:rPr lang="fr-CA" dirty="0"/>
            </a:br>
            <a:endParaRPr lang="fr-CA"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883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243548"/>
            <a:ext cx="7772401" cy="4708981"/>
          </a:xfrm>
          <a:prstGeom prst="rect">
            <a:avLst/>
          </a:prstGeom>
          <a:noFill/>
        </p:spPr>
        <p:txBody>
          <a:bodyPr wrap="square" rtlCol="0">
            <a:spAutoFit/>
          </a:bodyPr>
          <a:lstStyle/>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La directrice ou le directeur peut donner un ordre de conformité après avoir étudié les observations présentées, ou en l’absence de telles observations, après l’expiration du délai prévu dans l’avis.</a:t>
            </a:r>
          </a:p>
          <a:p>
            <a:pPr marL="228600" lvl="1">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Si un organisme de services ne se conforme pas à un ordre de conformité, le ministère peut résilier l’entente de financement et/ou, dans des circonstances extrêmes (conformément aux motifs prévus dans la Loi), un défaut de se conformer peut entraîner une prise en charge immédiate. </a:t>
            </a:r>
          </a:p>
          <a:p>
            <a:pPr marL="514350" lvl="1" indent="-285750">
              <a:buClr>
                <a:schemeClr val="accent6">
                  <a:lumMod val="75000"/>
                </a:schemeClr>
              </a:buClr>
              <a:buFont typeface="Wingdings" panose="05000000000000000000" pitchFamily="2" charset="2"/>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En ce qui concerne les entités d’examen des demandes des Services de l’Ontario pour les personnes ayant une déficience intellectuelle (SOPDI), le ministre peut révoquer leur désignation. Le ministère peut également mettre fin à leur financement ou procéder à une prise en charge (conformément aux motifs prévus dans la Loi). </a:t>
            </a:r>
          </a:p>
          <a:p>
            <a:pPr lvl="1">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Si un ordre de conformité est donné, le ministère peut résilier tout « nouveau » financement des services ou initiatives en faveur des adultes ayant une déficience intellectuelle. Les « nouveaux financements » comprennent actuellement :</a:t>
            </a:r>
          </a:p>
          <a:p>
            <a:pPr marL="971550" lvl="2"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les compléments de financement en cours d’exercice;</a:t>
            </a:r>
          </a:p>
          <a:p>
            <a:pPr marL="971550" lvl="2" indent="-285750">
              <a:buClr>
                <a:schemeClr val="accent6">
                  <a:lumMod val="75000"/>
                </a:schemeClr>
              </a:buClr>
              <a:buFont typeface="Wingdings" panose="05000000000000000000" pitchFamily="2" charset="2"/>
              <a:buChar char="§"/>
              <a:defRPr/>
            </a:pPr>
            <a:r>
              <a:rPr lang="fr-CA" sz="1500" dirty="0">
                <a:solidFill>
                  <a:schemeClr val="tx1">
                    <a:lumMod val="65000"/>
                    <a:lumOff val="35000"/>
                  </a:schemeClr>
                </a:solidFill>
                <a:latin typeface="Calibri" panose="020F0502020204030204" pitchFamily="34" charset="0"/>
                <a:cs typeface="Calibri" panose="020F0502020204030204" pitchFamily="34" charset="0"/>
              </a:rPr>
              <a:t>toute initiative spéciale (p. ex. au titre du Fonds pour l’emploi des personnes ayant une déficience intellectuelle et la modernisation des services).</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25</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a:spLocks noGrp="1"/>
          </p:cNvSpPr>
          <p:nvPr>
            <p:ph type="title"/>
          </p:nvPr>
        </p:nvSpPr>
        <p:spPr>
          <a:xfrm>
            <a:off x="838200" y="152400"/>
            <a:ext cx="3657600" cy="1143000"/>
          </a:xfrm>
        </p:spPr>
        <p:txBody>
          <a:bodyPr>
            <a:normAutofit/>
          </a:bodyPr>
          <a:lstStyle/>
          <a:p>
            <a:r>
              <a:rPr lang="fr-CA" sz="2200" b="0" dirty="0">
                <a:solidFill>
                  <a:schemeClr val="tx1">
                    <a:lumMod val="65000"/>
                    <a:lumOff val="35000"/>
                  </a:schemeClr>
                </a:solidFill>
                <a:latin typeface="Calibri" panose="020F0502020204030204" pitchFamily="34" charset="0"/>
                <a:cs typeface="Calibri" panose="020F0502020204030204" pitchFamily="34" charset="0"/>
              </a:rPr>
              <a:t>Exécution</a:t>
            </a:r>
            <a:br>
              <a:rPr lang="fr-CA" sz="2200" b="0" dirty="0">
                <a:solidFill>
                  <a:schemeClr val="tx1">
                    <a:lumMod val="65000"/>
                    <a:lumOff val="35000"/>
                  </a:schemeClr>
                </a:solidFill>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Processus et échéances (suite)</a:t>
            </a:r>
            <a:r>
              <a:rPr lang="fr-CA" dirty="0"/>
              <a:t/>
            </a:r>
            <a:br>
              <a:rPr lang="fr-CA" dirty="0"/>
            </a:br>
            <a:endParaRPr lang="fr-CA"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92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9609" y="1219200"/>
            <a:ext cx="7844791" cy="4708981"/>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 ministère a mis au point un mécanisme informel de discussion et de résolution des problèmes qui permet aux organismes de services de communiquer avec l’Équipe d’inspection de la conformité en matière de services aux personnes ayant une déficience intellectuelle. Ce mécanisme a pour objectif de :</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résoudre les problèmes susceptibles de survenir au cours du processus d’inspection de la conformité;</a:t>
            </a:r>
          </a:p>
          <a:p>
            <a:pPr marL="742950" lvl="1"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préciser le but des exigences du règlement sur les MAQ et des directives en matière de politique établies aux termes de la LSSISPDI.</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Une fois les problèmes résolus, l’Équipe d’inspection de la conformité SPDI publiera le ou les problèmes et la ou les solutions sur le site Web de formation sur les MAQ et dans MAQClaire à des fins de consultation ultérieure. </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demandes relatives à la discussion et à la résolution de problèmes doivent être présentées par écrit par l’organisme de services à l’adresse </a:t>
            </a:r>
            <a:r>
              <a:rPr lang="fr-CA" sz="1500" dirty="0">
                <a:solidFill>
                  <a:schemeClr val="tx1">
                    <a:lumMod val="65000"/>
                    <a:lumOff val="35000"/>
                  </a:schemeClr>
                </a:solidFill>
                <a:latin typeface="Calibri" panose="020F0502020204030204" pitchFamily="34" charset="0"/>
                <a:cs typeface="Calibri" panose="020F0502020204030204" pitchFamily="34" charset="0"/>
                <a:hlinkClick r:id="rId3"/>
              </a:rPr>
              <a:t>DSCompliance@ontario.ca</a:t>
            </a:r>
            <a:r>
              <a:rPr lang="fr-CA" sz="1500" dirty="0">
                <a:solidFill>
                  <a:schemeClr val="tx1">
                    <a:lumMod val="65000"/>
                    <a:lumOff val="35000"/>
                  </a:schemeClr>
                </a:solidFill>
                <a:latin typeface="Calibri" panose="020F0502020204030204" pitchFamily="34" charset="0"/>
                <a:cs typeface="Calibri" panose="020F0502020204030204" pitchFamily="34" charset="0"/>
              </a:rPr>
              <a:t>. </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fr-CA" sz="1500" dirty="0">
                <a:solidFill>
                  <a:schemeClr val="tx1">
                    <a:lumMod val="65000"/>
                    <a:lumOff val="35000"/>
                  </a:schemeClr>
                </a:solidFill>
                <a:latin typeface="Calibri" panose="020F0502020204030204" pitchFamily="34" charset="0"/>
                <a:cs typeface="Calibri" panose="020F0502020204030204" pitchFamily="34" charset="0"/>
              </a:rPr>
              <a:t>Les demandes doivent avoir un objectif clair (p. ex. préciser les orientations relatives à la conformité ou fournir des commentaires sur les exigences et les directives en matière de politique).</a:t>
            </a:r>
            <a:endParaRPr lang="en-CA"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26</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Title 4"/>
          <p:cNvSpPr txBox="1">
            <a:spLocks/>
          </p:cNvSpPr>
          <p:nvPr/>
        </p:nvSpPr>
        <p:spPr>
          <a:xfrm>
            <a:off x="838200" y="152400"/>
            <a:ext cx="3886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Amélioration de la conformité</a:t>
            </a:r>
            <a:r>
              <a:rPr lang="fr-CA" sz="2200" b="0" dirty="0">
                <a:latin typeface="Calibri" panose="020F0502020204030204" pitchFamily="34" charset="0"/>
                <a:cs typeface="Calibri" panose="020F0502020204030204" pitchFamily="34" charset="0"/>
              </a:rPr>
              <a:t/>
            </a:r>
            <a:br>
              <a:rPr lang="fr-CA" sz="2200" b="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Discussion et résolution des problèmes</a:t>
            </a:r>
            <a:r>
              <a:rPr lang="fr-CA" dirty="0"/>
              <a:t/>
            </a:r>
            <a:br>
              <a:rPr lang="fr-CA" dirty="0"/>
            </a:br>
            <a:endParaRPr lang="fr-CA" dirty="0"/>
          </a:p>
        </p:txBody>
      </p:sp>
      <p:cxnSp>
        <p:nvCxnSpPr>
          <p:cNvPr id="8" name="Straight Connector 7"/>
          <p:cNvCxnSpPr/>
          <p:nvPr/>
        </p:nvCxnSpPr>
        <p:spPr>
          <a:xfrm>
            <a:off x="689609" y="10668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189855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38" y="152400"/>
            <a:ext cx="8255775" cy="1143000"/>
          </a:xfrm>
        </p:spPr>
        <p:txBody>
          <a:bodyPr>
            <a:normAutofit fontScale="90000"/>
          </a:bodyPr>
          <a:lstStyle/>
          <a:p>
            <a:pPr marL="174625" indent="-174625"/>
            <a:r>
              <a:rPr lang="fr-CA" sz="2200" dirty="0">
                <a:solidFill>
                  <a:schemeClr val="tx1">
                    <a:lumMod val="75000"/>
                    <a:lumOff val="25000"/>
                  </a:schemeClr>
                </a:solidFill>
                <a:latin typeface="Calibri" panose="020F0502020204030204" pitchFamily="34" charset="0"/>
                <a:cs typeface="Calibri" panose="020F0502020204030204" pitchFamily="34" charset="0"/>
              </a:rPr>
              <a:t>   Autorité du ministère en matière de suivi de l’assurance de la qualité</a:t>
            </a:r>
            <a:r>
              <a:rPr lang="fr-CA" sz="2200" b="1" dirty="0">
                <a:solidFill>
                  <a:schemeClr val="tx1">
                    <a:lumMod val="75000"/>
                    <a:lumOff val="25000"/>
                  </a:schemeClr>
                </a:solidFill>
                <a:latin typeface="Calibri" panose="020F0502020204030204" pitchFamily="34" charset="0"/>
                <a:cs typeface="Calibri" panose="020F0502020204030204" pitchFamily="34" charset="0"/>
              </a:rPr>
              <a:t/>
            </a:r>
            <a:br>
              <a:rPr lang="fr-CA" sz="2200" b="1" dirty="0">
                <a:solidFill>
                  <a:schemeClr val="tx1">
                    <a:lumMod val="75000"/>
                    <a:lumOff val="25000"/>
                  </a:schemeClr>
                </a:solidFill>
                <a:latin typeface="Calibri" panose="020F0502020204030204" pitchFamily="34" charset="0"/>
                <a:cs typeface="Calibri" panose="020F0502020204030204" pitchFamily="34" charset="0"/>
              </a:rPr>
            </a:br>
            <a:r>
              <a:rPr lang="fr-CA" sz="2000" dirty="0">
                <a:solidFill>
                  <a:schemeClr val="accent6">
                    <a:lumMod val="75000"/>
                  </a:schemeClr>
                </a:solidFill>
                <a:latin typeface="Calibri" panose="020F0502020204030204" pitchFamily="34" charset="0"/>
                <a:cs typeface="Calibri" panose="020F0502020204030204" pitchFamily="34" charset="0"/>
              </a:rPr>
              <a:t>Règl. de l’Ont. 299/10, Mesures d’assurance de la qualité + directives en matière de politique</a:t>
            </a:r>
            <a:br>
              <a:rPr lang="fr-CA" sz="2000" dirty="0">
                <a:solidFill>
                  <a:schemeClr val="accent6">
                    <a:lumMod val="75000"/>
                  </a:schemeClr>
                </a:solidFill>
                <a:latin typeface="Calibri" panose="020F0502020204030204" pitchFamily="34" charset="0"/>
                <a:cs typeface="Calibri" panose="020F0502020204030204" pitchFamily="34" charset="0"/>
              </a:rPr>
            </a:br>
            <a:endParaRPr lang="fr-CA" sz="2000" dirty="0">
              <a:solidFill>
                <a:schemeClr val="accent6">
                  <a:lumMod val="7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3</a:t>
            </a:fld>
            <a:endParaRPr lang="en-CA" dirty="0">
              <a:solidFill>
                <a:prstClr val="black">
                  <a:tint val="75000"/>
                </a:prstClr>
              </a:solidFill>
            </a:endParaRPr>
          </a:p>
        </p:txBody>
      </p:sp>
      <p:sp>
        <p:nvSpPr>
          <p:cNvPr id="3" name="Content Placeholder 2"/>
          <p:cNvSpPr>
            <a:spLocks noGrp="1"/>
          </p:cNvSpPr>
          <p:nvPr>
            <p:ph idx="13"/>
          </p:nvPr>
        </p:nvSpPr>
        <p:spPr>
          <a:xfrm>
            <a:off x="-76199" y="1066800"/>
            <a:ext cx="6019791" cy="4221163"/>
          </a:xfrm>
        </p:spPr>
        <p:txBody>
          <a:bodyPr/>
          <a:lstStyle/>
          <a:p>
            <a:pPr marL="457188" lvl="1" indent="0">
              <a:buClr>
                <a:srgbClr val="F05A2A"/>
              </a:buClr>
              <a:buNone/>
            </a:pPr>
            <a:r>
              <a:rPr lang="fr-CA" sz="1600" b="1" dirty="0">
                <a:solidFill>
                  <a:schemeClr val="accent6">
                    <a:lumMod val="75000"/>
                  </a:schemeClr>
                </a:solidFill>
                <a:latin typeface="Calibri" panose="020F0502020204030204" pitchFamily="34" charset="0"/>
                <a:cs typeface="Calibri" panose="020F0502020204030204" pitchFamily="34" charset="0"/>
              </a:rPr>
              <a:t>Autorité du ministère en matière de suivi de l’assurance de la qualité :</a:t>
            </a:r>
          </a:p>
          <a:p>
            <a:pPr lvl="1">
              <a:buClr>
                <a:srgbClr val="F05A2A"/>
              </a:buClr>
            </a:pPr>
            <a:endParaRPr lang="en-US" sz="800" b="1" dirty="0">
              <a:latin typeface="Calibri" panose="020F0502020204030204" pitchFamily="34" charset="0"/>
              <a:cs typeface="Calibri" panose="020F0502020204030204" pitchFamily="34" charset="0"/>
            </a:endParaRPr>
          </a:p>
          <a:p>
            <a:pPr marL="800100" lvl="1" indent="-342900">
              <a:buClr>
                <a:srgbClr val="F05A2A"/>
              </a:buClr>
              <a:buFont typeface="Arial" panose="020B0604020202020204" pitchFamily="34" charset="0"/>
              <a:buChar char="•"/>
            </a:pPr>
            <a:r>
              <a:rPr lang="fr-CA" sz="1200" dirty="0">
                <a:latin typeface="Calibri" panose="020F0502020204030204" pitchFamily="34" charset="0"/>
                <a:cs typeface="Calibri" panose="020F0502020204030204" pitchFamily="34" charset="0"/>
              </a:rPr>
              <a:t>Tous les organismes et les SOPDI financés au titre de la </a:t>
            </a:r>
            <a:r>
              <a:rPr lang="fr-CA" sz="1200" i="1" dirty="0">
                <a:latin typeface="Calibri" panose="020F0502020204030204" pitchFamily="34" charset="0"/>
                <a:cs typeface="Calibri" panose="020F0502020204030204" pitchFamily="34" charset="0"/>
              </a:rPr>
              <a:t>Loi sur les services et soutiens favorisant l’inclusion sociale des personnes ayant une déficience intellectuelle (LSSISPDI)</a:t>
            </a:r>
            <a:r>
              <a:rPr lang="fr-CA" sz="1200" dirty="0">
                <a:latin typeface="Calibri" panose="020F0502020204030204" pitchFamily="34" charset="0"/>
                <a:cs typeface="Calibri" panose="020F0502020204030204" pitchFamily="34" charset="0"/>
              </a:rPr>
              <a:t> sont légalement tenus de se conformer à des </a:t>
            </a:r>
            <a:r>
              <a:rPr lang="fr-CA" sz="1200" b="1" dirty="0">
                <a:solidFill>
                  <a:schemeClr val="accent6">
                    <a:lumMod val="75000"/>
                  </a:schemeClr>
                </a:solidFill>
                <a:latin typeface="Calibri" panose="020F0502020204030204" pitchFamily="34" charset="0"/>
                <a:cs typeface="Calibri" panose="020F0502020204030204" pitchFamily="34" charset="0"/>
              </a:rPr>
              <a:t>normes de qualité minimales </a:t>
            </a:r>
            <a:r>
              <a:rPr lang="fr-CA" sz="1200" dirty="0">
                <a:latin typeface="Calibri" panose="020F0502020204030204" pitchFamily="34" charset="0"/>
                <a:cs typeface="Calibri" panose="020F0502020204030204" pitchFamily="34" charset="0"/>
              </a:rPr>
              <a:t>énoncées dans les règlements et les directives en matière de politique établis en application de la Loi. </a:t>
            </a:r>
          </a:p>
          <a:p>
            <a:pPr marL="800100" lvl="1" indent="-342900">
              <a:buClr>
                <a:srgbClr val="F05A2A"/>
              </a:buClr>
              <a:buFont typeface="Arial" panose="020B0604020202020204" pitchFamily="34" charset="0"/>
              <a:buChar char="•"/>
            </a:pPr>
            <a:r>
              <a:rPr lang="fr-CA" sz="1200" dirty="0">
                <a:latin typeface="Calibri" panose="020F0502020204030204" pitchFamily="34" charset="0"/>
                <a:cs typeface="Calibri" panose="020F0502020204030204" pitchFamily="34" charset="0"/>
              </a:rPr>
              <a:t>Ces normes de qualité visent à promouvoir l’inclusion sociale, la liberté de choix, l’autonomie et les droits des adultes ayant une déficience intellectuelle, ainsi qu’à protéger la santé et la sécurité des personnes en situation de vulnérabilité. </a:t>
            </a:r>
          </a:p>
          <a:p>
            <a:pPr marL="800100" lvl="1" indent="-342900">
              <a:buClr>
                <a:srgbClr val="F05A2A"/>
              </a:buClr>
              <a:buFont typeface="Arial" panose="020B0604020202020204" pitchFamily="34" charset="0"/>
              <a:buChar char="•"/>
            </a:pPr>
            <a:r>
              <a:rPr lang="fr-CA" sz="1200" dirty="0">
                <a:latin typeface="Calibri" panose="020F0502020204030204" pitchFamily="34" charset="0"/>
                <a:cs typeface="Calibri" panose="020F0502020204030204" pitchFamily="34" charset="0"/>
              </a:rPr>
              <a:t>Le ministère surveille le respect des normes par les organismes en effectuant des </a:t>
            </a:r>
            <a:r>
              <a:rPr lang="fr-CA" sz="1200" b="1" dirty="0">
                <a:solidFill>
                  <a:schemeClr val="accent6">
                    <a:lumMod val="75000"/>
                  </a:schemeClr>
                </a:solidFill>
                <a:latin typeface="Calibri" panose="020F0502020204030204" pitchFamily="34" charset="0"/>
                <a:cs typeface="Calibri" panose="020F0502020204030204" pitchFamily="34" charset="0"/>
              </a:rPr>
              <a:t>inspections de la conformité régulières ou non planifiées</a:t>
            </a:r>
            <a:r>
              <a:rPr lang="fr-CA" sz="1200" dirty="0">
                <a:latin typeface="Calibri" panose="020F0502020204030204" pitchFamily="34" charset="0"/>
                <a:cs typeface="Calibri" panose="020F0502020204030204" pitchFamily="34" charset="0"/>
              </a:rPr>
              <a:t>.</a:t>
            </a:r>
          </a:p>
          <a:p>
            <a:pPr marL="800100" lvl="1" indent="-342900">
              <a:buClr>
                <a:srgbClr val="F05A2A"/>
              </a:buClr>
              <a:buFont typeface="Arial" panose="020B0604020202020204" pitchFamily="34" charset="0"/>
              <a:buChar char="•"/>
            </a:pPr>
            <a:r>
              <a:rPr lang="fr-CA" sz="1200" dirty="0">
                <a:latin typeface="Calibri" panose="020F0502020204030204" pitchFamily="34" charset="0"/>
                <a:cs typeface="Calibri" panose="020F0502020204030204" pitchFamily="34" charset="0"/>
              </a:rPr>
              <a:t>Pour faire respecter les exigences prévues, le ministère a le pouvoir de recourir à des mesures </a:t>
            </a:r>
            <a:r>
              <a:rPr lang="fr-CA" sz="1200" b="1" dirty="0">
                <a:solidFill>
                  <a:schemeClr val="accent6">
                    <a:lumMod val="75000"/>
                  </a:schemeClr>
                </a:solidFill>
                <a:latin typeface="Calibri" panose="020F0502020204030204" pitchFamily="34" charset="0"/>
                <a:cs typeface="Calibri" panose="020F0502020204030204" pitchFamily="34" charset="0"/>
              </a:rPr>
              <a:t>coercitives</a:t>
            </a:r>
            <a:r>
              <a:rPr lang="fr-CA" sz="1200" dirty="0">
                <a:latin typeface="Calibri" panose="020F0502020204030204" pitchFamily="34" charset="0"/>
                <a:cs typeface="Calibri" panose="020F0502020204030204" pitchFamily="34" charset="0"/>
              </a:rPr>
              <a:t> en utilisant les méthodes prescrites dans la loi.</a:t>
            </a:r>
          </a:p>
          <a:p>
            <a:pPr marL="800100" lvl="1" indent="-342900">
              <a:buClr>
                <a:srgbClr val="F05A2A"/>
              </a:buClr>
              <a:buFont typeface="Arial" panose="020B0604020202020204" pitchFamily="34" charset="0"/>
              <a:buChar char="•"/>
            </a:pPr>
            <a:r>
              <a:rPr lang="fr-CA" sz="1200" dirty="0">
                <a:latin typeface="Calibri" panose="020F0502020204030204" pitchFamily="34" charset="0"/>
                <a:cs typeface="Calibri" panose="020F0502020204030204" pitchFamily="34" charset="0"/>
              </a:rPr>
              <a:t>Les normes d’assurance de la qualité et le régime de conformité du ministère ne s’appliquent pas aux organismes ou aux services financés en vertu d’autres lois (p. ex. la </a:t>
            </a:r>
            <a:r>
              <a:rPr lang="fr-CA" sz="1200" i="1" dirty="0">
                <a:latin typeface="Calibri" panose="020F0502020204030204" pitchFamily="34" charset="0"/>
                <a:cs typeface="Calibri" panose="020F0502020204030204" pitchFamily="34" charset="0"/>
              </a:rPr>
              <a:t>Loi sur le </a:t>
            </a:r>
            <a:r>
              <a:rPr lang="fr-CA" sz="1200" i="1" dirty="0" smtClean="0">
                <a:latin typeface="Calibri" panose="020F0502020204030204" pitchFamily="34" charset="0"/>
                <a:cs typeface="Calibri" panose="020F0502020204030204" pitchFamily="34" charset="0"/>
              </a:rPr>
              <a:t>MSESC</a:t>
            </a:r>
            <a:r>
              <a:rPr lang="fr-CA" sz="1200" dirty="0">
                <a:latin typeface="Calibri" panose="020F0502020204030204" pitchFamily="34" charset="0"/>
                <a:cs typeface="Calibri" panose="020F0502020204030204" pitchFamily="34" charset="0"/>
              </a:rPr>
              <a:t>).</a:t>
            </a:r>
          </a:p>
        </p:txBody>
      </p:sp>
      <p:sp>
        <p:nvSpPr>
          <p:cNvPr id="35" name="Rectangle 34"/>
          <p:cNvSpPr/>
          <p:nvPr/>
        </p:nvSpPr>
        <p:spPr>
          <a:xfrm>
            <a:off x="5735018" y="1066800"/>
            <a:ext cx="2921478" cy="2954655"/>
          </a:xfrm>
          <a:prstGeom prst="rect">
            <a:avLst/>
          </a:prstGeom>
          <a:noFill/>
        </p:spPr>
        <p:txBody>
          <a:bodyPr wrap="square">
            <a:spAutoFit/>
          </a:bodyPr>
          <a:lstStyle/>
          <a:p>
            <a:pPr lvl="1">
              <a:buClr>
                <a:srgbClr val="F05A2A"/>
              </a:buClr>
            </a:pPr>
            <a:r>
              <a:rPr lang="fr-CA" sz="1600" b="1" dirty="0">
                <a:solidFill>
                  <a:srgbClr val="F79646">
                    <a:lumMod val="75000"/>
                  </a:srgbClr>
                </a:solidFill>
                <a:latin typeface="Calibri" panose="020F0502020204030204" pitchFamily="34" charset="0"/>
                <a:cs typeface="Calibri" panose="020F0502020204030204" pitchFamily="34" charset="0"/>
              </a:rPr>
              <a:t>Documents sources :</a:t>
            </a:r>
          </a:p>
          <a:p>
            <a:pPr lvl="1">
              <a:buClr>
                <a:srgbClr val="F05A2A"/>
              </a:buClr>
            </a:pPr>
            <a:endParaRPr lang="en-US" sz="1400" b="1" dirty="0">
              <a:solidFill>
                <a:srgbClr val="F79646">
                  <a:lumMod val="75000"/>
                </a:srgbClr>
              </a:solidFill>
              <a:latin typeface="Calibri" panose="020F0502020204030204" pitchFamily="34" charset="0"/>
              <a:cs typeface="Calibri" panose="020F0502020204030204" pitchFamily="34" charset="0"/>
            </a:endParaRPr>
          </a:p>
          <a:p>
            <a:pPr marL="800100" lvl="1" indent="-342900">
              <a:buClr>
                <a:srgbClr val="F79646">
                  <a:lumMod val="75000"/>
                </a:srgbClr>
              </a:buClr>
              <a:buFont typeface="Wingdings" panose="05000000000000000000" pitchFamily="2" charset="2"/>
              <a:buChar char="q"/>
            </a:pPr>
            <a:r>
              <a:rPr lang="fr-CA" sz="1200" i="1" dirty="0">
                <a:solidFill>
                  <a:prstClr val="black">
                    <a:lumMod val="75000"/>
                    <a:lumOff val="25000"/>
                  </a:prstClr>
                </a:solidFill>
                <a:latin typeface="Calibri" panose="020F0502020204030204" pitchFamily="34" charset="0"/>
                <a:cs typeface="Calibri" panose="020F0502020204030204" pitchFamily="34" charset="0"/>
              </a:rPr>
              <a:t>Loi sur les services et soutiens favorisant l’inclusion sociale des personnes ayant une déficience intellectuelle (LSSISPDI)</a:t>
            </a:r>
          </a:p>
          <a:p>
            <a:pPr marL="800100" lvl="1" indent="-342900">
              <a:buClr>
                <a:srgbClr val="F05A2A"/>
              </a:buClr>
              <a:buFont typeface="Wingdings" panose="05000000000000000000" pitchFamily="2" charset="2"/>
              <a:buChar char="q"/>
            </a:pPr>
            <a:r>
              <a:rPr lang="fr-CA" sz="1200" dirty="0">
                <a:solidFill>
                  <a:prstClr val="black">
                    <a:lumMod val="75000"/>
                    <a:lumOff val="25000"/>
                  </a:prstClr>
                </a:solidFill>
                <a:latin typeface="Calibri" panose="020F0502020204030204" pitchFamily="34" charset="0"/>
                <a:cs typeface="Calibri" panose="020F0502020204030204" pitchFamily="34" charset="0"/>
              </a:rPr>
              <a:t>Règlement de l’Ontario 299/10, Mesures d’assurance de la qualité</a:t>
            </a:r>
          </a:p>
          <a:p>
            <a:pPr marL="800100" lvl="1" indent="-342900">
              <a:buClr>
                <a:srgbClr val="F05A2A"/>
              </a:buClr>
              <a:buFont typeface="Wingdings" panose="05000000000000000000" pitchFamily="2" charset="2"/>
              <a:buChar char="q"/>
            </a:pPr>
            <a:r>
              <a:rPr lang="fr-CA" sz="1200" dirty="0">
                <a:solidFill>
                  <a:prstClr val="black">
                    <a:lumMod val="75000"/>
                    <a:lumOff val="25000"/>
                  </a:prstClr>
                </a:solidFill>
                <a:latin typeface="Calibri" panose="020F0502020204030204" pitchFamily="34" charset="0"/>
                <a:cs typeface="Calibri" panose="020F0502020204030204" pitchFamily="34" charset="0"/>
              </a:rPr>
              <a:t>Directives à l’intention des organismes de service</a:t>
            </a:r>
          </a:p>
          <a:p>
            <a:pPr marL="800100" lvl="1" indent="-342900">
              <a:buClr>
                <a:srgbClr val="F05A2A"/>
              </a:buClr>
              <a:buFont typeface="Wingdings" panose="05000000000000000000" pitchFamily="2" charset="2"/>
              <a:buChar char="q"/>
            </a:pPr>
            <a:r>
              <a:rPr lang="fr-CA" sz="1200" dirty="0">
                <a:solidFill>
                  <a:prstClr val="black">
                    <a:lumMod val="75000"/>
                    <a:lumOff val="25000"/>
                  </a:prstClr>
                </a:solidFill>
                <a:latin typeface="Calibri" panose="020F0502020204030204" pitchFamily="34" charset="0"/>
                <a:cs typeface="Calibri" panose="020F0502020204030204" pitchFamily="34" charset="0"/>
              </a:rPr>
              <a:t>Directives en matière de politique s’appliquant aux organismes de service en ce qui a trait au Programme de placement en famille hôte</a:t>
            </a:r>
          </a:p>
          <a:p>
            <a:pPr marL="800100" lvl="1" indent="-342900">
              <a:buClr>
                <a:srgbClr val="F05A2A"/>
              </a:buClr>
              <a:buFont typeface="Wingdings" panose="05000000000000000000" pitchFamily="2" charset="2"/>
              <a:buChar char="q"/>
            </a:pPr>
            <a:r>
              <a:rPr lang="fr-CA" sz="1200" dirty="0">
                <a:solidFill>
                  <a:prstClr val="black">
                    <a:lumMod val="75000"/>
                    <a:lumOff val="25000"/>
                  </a:prstClr>
                </a:solidFill>
                <a:latin typeface="Calibri" panose="020F0502020204030204" pitchFamily="34" charset="0"/>
                <a:cs typeface="Calibri" panose="020F0502020204030204" pitchFamily="34" charset="0"/>
              </a:rPr>
              <a:t>Directives à l’intention des Entités d’examen des demandes</a:t>
            </a:r>
          </a:p>
        </p:txBody>
      </p:sp>
      <p:cxnSp>
        <p:nvCxnSpPr>
          <p:cNvPr id="36" name="Straight Connector 35"/>
          <p:cNvCxnSpPr>
            <a:cxnSpLocks/>
          </p:cNvCxnSpPr>
          <p:nvPr/>
        </p:nvCxnSpPr>
        <p:spPr>
          <a:xfrm>
            <a:off x="6129268" y="1066800"/>
            <a:ext cx="0" cy="33528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97393" y="4724110"/>
            <a:ext cx="7688953" cy="1511441"/>
            <a:chOff x="773950" y="1190156"/>
            <a:chExt cx="7688953" cy="1511441"/>
          </a:xfrm>
        </p:grpSpPr>
        <p:grpSp>
          <p:nvGrpSpPr>
            <p:cNvPr id="42" name="Group 41"/>
            <p:cNvGrpSpPr/>
            <p:nvPr/>
          </p:nvGrpSpPr>
          <p:grpSpPr>
            <a:xfrm>
              <a:off x="773950" y="1449199"/>
              <a:ext cx="7688953" cy="1252398"/>
              <a:chOff x="769932" y="1680914"/>
              <a:chExt cx="8004273" cy="1648507"/>
            </a:xfrm>
          </p:grpSpPr>
          <p:cxnSp>
            <p:nvCxnSpPr>
              <p:cNvPr id="44" name="Straight Connector 43"/>
              <p:cNvCxnSpPr/>
              <p:nvPr/>
            </p:nvCxnSpPr>
            <p:spPr>
              <a:xfrm>
                <a:off x="1061800" y="2348893"/>
                <a:ext cx="7239000" cy="0"/>
              </a:xfrm>
              <a:prstGeom prst="line">
                <a:avLst/>
              </a:prstGeom>
              <a:ln w="38100">
                <a:solidFill>
                  <a:schemeClr val="accent6">
                    <a:lumMod val="75000"/>
                  </a:schemeClr>
                </a:solidFill>
              </a:ln>
              <a:effectLst>
                <a:softEdge rad="12700"/>
              </a:effectLst>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250" y="1730840"/>
                <a:ext cx="422991" cy="422992"/>
              </a:xfrm>
              <a:prstGeom prst="rect">
                <a:avLst/>
              </a:prstGeom>
            </p:spPr>
          </p:pic>
          <p:sp>
            <p:nvSpPr>
              <p:cNvPr id="46" name="Rectangle 45"/>
              <p:cNvSpPr/>
              <p:nvPr/>
            </p:nvSpPr>
            <p:spPr>
              <a:xfrm>
                <a:off x="769932" y="2276333"/>
                <a:ext cx="1668471" cy="96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A" sz="1100" dirty="0">
                    <a:solidFill>
                      <a:srgbClr val="F79646">
                        <a:lumMod val="75000"/>
                      </a:srgbClr>
                    </a:solidFill>
                    <a:latin typeface="Calibri" panose="020F0502020204030204" pitchFamily="34" charset="0"/>
                    <a:cs typeface="Calibri" panose="020F0502020204030204" pitchFamily="34" charset="0"/>
                  </a:rPr>
                  <a:t>+ 240</a:t>
                </a:r>
                <a:r>
                  <a:rPr lang="fr-CA" sz="900" dirty="0">
                    <a:solidFill>
                      <a:prstClr val="white">
                        <a:lumMod val="50000"/>
                      </a:prstClr>
                    </a:solidFill>
                    <a:latin typeface="Calibri" panose="020F0502020204030204" pitchFamily="34" charset="0"/>
                    <a:cs typeface="Calibri" panose="020F0502020204030204" pitchFamily="34" charset="0"/>
                  </a:rPr>
                  <a:t> </a:t>
                </a:r>
              </a:p>
              <a:p>
                <a:pPr algn="ctr"/>
                <a:r>
                  <a:rPr lang="fr-CA" sz="1000" dirty="0">
                    <a:solidFill>
                      <a:prstClr val="black">
                        <a:lumMod val="75000"/>
                        <a:lumOff val="25000"/>
                      </a:prstClr>
                    </a:solidFill>
                    <a:latin typeface="Calibri" panose="020F0502020204030204" pitchFamily="34" charset="0"/>
                    <a:cs typeface="Calibri" panose="020F0502020204030204" pitchFamily="34" charset="0"/>
                  </a:rPr>
                  <a:t>Organismes de paiements de transfert (financés dans le cadre de la LSSISPDI)</a:t>
                </a:r>
              </a:p>
            </p:txBody>
          </p:sp>
          <p:sp>
            <p:nvSpPr>
              <p:cNvPr id="47" name="Rectangle 46"/>
              <p:cNvSpPr/>
              <p:nvPr/>
            </p:nvSpPr>
            <p:spPr>
              <a:xfrm>
                <a:off x="2819309" y="2335171"/>
                <a:ext cx="1388633" cy="546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A" sz="900" dirty="0">
                    <a:solidFill>
                      <a:srgbClr val="F79646">
                        <a:lumMod val="75000"/>
                      </a:srgbClr>
                    </a:solidFill>
                    <a:latin typeface="Calibri" panose="020F0502020204030204" pitchFamily="34" charset="0"/>
                    <a:cs typeface="Calibri" panose="020F0502020204030204" pitchFamily="34" charset="0"/>
                  </a:rPr>
                  <a:t>+ </a:t>
                </a:r>
                <a:r>
                  <a:rPr lang="fr-CA" sz="1100" dirty="0">
                    <a:solidFill>
                      <a:srgbClr val="F79646">
                        <a:lumMod val="75000"/>
                      </a:srgbClr>
                    </a:solidFill>
                    <a:latin typeface="Calibri" panose="020F0502020204030204" pitchFamily="34" charset="0"/>
                    <a:cs typeface="Calibri" panose="020F0502020204030204" pitchFamily="34" charset="0"/>
                  </a:rPr>
                  <a:t>2 500</a:t>
                </a:r>
              </a:p>
              <a:p>
                <a:pPr algn="ctr"/>
                <a:r>
                  <a:rPr lang="fr-CA" sz="1000" dirty="0">
                    <a:solidFill>
                      <a:prstClr val="black">
                        <a:lumMod val="75000"/>
                        <a:lumOff val="25000"/>
                      </a:prstClr>
                    </a:solidFill>
                    <a:latin typeface="Calibri" panose="020F0502020204030204" pitchFamily="34" charset="0"/>
                    <a:cs typeface="Calibri" panose="020F0502020204030204" pitchFamily="34" charset="0"/>
                  </a:rPr>
                  <a:t>Établissements</a:t>
                </a:r>
              </a:p>
            </p:txBody>
          </p:sp>
          <p:sp>
            <p:nvSpPr>
              <p:cNvPr id="48" name="Rectangle 47"/>
              <p:cNvSpPr/>
              <p:nvPr/>
            </p:nvSpPr>
            <p:spPr>
              <a:xfrm>
                <a:off x="6419706" y="2376817"/>
                <a:ext cx="2354499" cy="952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A" sz="1100" dirty="0">
                    <a:solidFill>
                      <a:srgbClr val="F79646">
                        <a:lumMod val="75000"/>
                      </a:srgbClr>
                    </a:solidFill>
                    <a:latin typeface="Calibri" panose="020F0502020204030204" pitchFamily="34" charset="0"/>
                    <a:cs typeface="Calibri" panose="020F0502020204030204" pitchFamily="34" charset="0"/>
                  </a:rPr>
                  <a:t>9 </a:t>
                </a:r>
              </a:p>
              <a:p>
                <a:pPr algn="ctr"/>
                <a:r>
                  <a:rPr lang="fr-CA" sz="1000" dirty="0">
                    <a:solidFill>
                      <a:prstClr val="black">
                        <a:lumMod val="75000"/>
                        <a:lumOff val="25000"/>
                      </a:prstClr>
                    </a:solidFill>
                    <a:latin typeface="Calibri" panose="020F0502020204030204" pitchFamily="34" charset="0"/>
                    <a:cs typeface="Calibri" panose="020F0502020204030204" pitchFamily="34" charset="0"/>
                  </a:rPr>
                  <a:t>Bureaux des Services de l’Ontario pour les personnes ayant une déficience intellectuelle (SOPDI)</a:t>
                </a:r>
              </a:p>
            </p:txBody>
          </p:sp>
          <p:pic>
            <p:nvPicPr>
              <p:cNvPr id="49" name="Picture 4" descr="C:\Users\khansa7\Pictures\214265-basic-flat-icons\007-building-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697" y="1691402"/>
                <a:ext cx="453102" cy="45310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khansa7\Pictures\214265-basic-flat-icons\009-building-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017" y="1680914"/>
                <a:ext cx="500824" cy="50082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4783568" y="2377388"/>
                <a:ext cx="1388633" cy="952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A" sz="1100" dirty="0">
                    <a:solidFill>
                      <a:srgbClr val="F79646">
                        <a:lumMod val="75000"/>
                      </a:srgbClr>
                    </a:solidFill>
                    <a:latin typeface="Calibri" panose="020F0502020204030204" pitchFamily="34" charset="0"/>
                    <a:cs typeface="Calibri" panose="020F0502020204030204" pitchFamily="34" charset="0"/>
                  </a:rPr>
                  <a:t>10</a:t>
                </a:r>
              </a:p>
              <a:p>
                <a:pPr algn="ctr"/>
                <a:r>
                  <a:rPr lang="fr-CA" sz="1000" dirty="0">
                    <a:solidFill>
                      <a:prstClr val="black">
                        <a:lumMod val="75000"/>
                        <a:lumOff val="25000"/>
                      </a:prstClr>
                    </a:solidFill>
                    <a:latin typeface="Calibri" panose="020F0502020204030204" pitchFamily="34" charset="0"/>
                    <a:cs typeface="Calibri" panose="020F0502020204030204" pitchFamily="34" charset="0"/>
                  </a:rPr>
                  <a:t>Types de services résidentiels et communautaires</a:t>
                </a:r>
              </a:p>
            </p:txBody>
          </p:sp>
        </p:gr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1151" y="1190156"/>
              <a:ext cx="687347" cy="687347"/>
            </a:xfrm>
            <a:prstGeom prst="rect">
              <a:avLst/>
            </a:prstGeom>
          </p:spPr>
        </p:pic>
      </p:grpSp>
      <p:sp>
        <p:nvSpPr>
          <p:cNvPr id="5" name="TextBox 4"/>
          <p:cNvSpPr txBox="1"/>
          <p:nvPr/>
        </p:nvSpPr>
        <p:spPr>
          <a:xfrm>
            <a:off x="674683" y="4766846"/>
            <a:ext cx="959493" cy="338554"/>
          </a:xfrm>
          <a:prstGeom prst="rect">
            <a:avLst/>
          </a:prstGeom>
          <a:noFill/>
        </p:spPr>
        <p:txBody>
          <a:bodyPr wrap="none" rtlCol="0">
            <a:spAutoFit/>
          </a:bodyPr>
          <a:lstStyle/>
          <a:p>
            <a:r>
              <a:rPr lang="fr-CA" sz="1600" b="1" dirty="0">
                <a:solidFill>
                  <a:schemeClr val="accent6">
                    <a:lumMod val="75000"/>
                  </a:schemeClr>
                </a:solidFill>
                <a:latin typeface="Calibri" panose="020F0502020204030204" pitchFamily="34" charset="0"/>
                <a:cs typeface="Calibri" panose="020F0502020204030204" pitchFamily="34" charset="0"/>
              </a:rPr>
              <a:t>Portée :</a:t>
            </a:r>
          </a:p>
        </p:txBody>
      </p:sp>
    </p:spTree>
    <p:extLst>
      <p:ext uri="{BB962C8B-B14F-4D97-AF65-F5344CB8AC3E}">
        <p14:creationId xmlns:p14="http://schemas.microsoft.com/office/powerpoint/2010/main" val="227426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BC4A81-272D-4B6C-9094-3AE27DC0A8E0}" type="slidenum">
              <a:rPr lang="en-CA" smtClean="0"/>
              <a:t>4</a:t>
            </a:fld>
            <a:endParaRPr lang="en-CA" dirty="0"/>
          </a:p>
        </p:txBody>
      </p:sp>
      <p:sp>
        <p:nvSpPr>
          <p:cNvPr id="6" name="TextBox 5"/>
          <p:cNvSpPr txBox="1"/>
          <p:nvPr/>
        </p:nvSpPr>
        <p:spPr>
          <a:xfrm>
            <a:off x="253204" y="937591"/>
            <a:ext cx="8696328" cy="7740581"/>
          </a:xfrm>
          <a:prstGeom prst="rect">
            <a:avLst/>
          </a:prstGeom>
          <a:noFill/>
        </p:spPr>
        <p:txBody>
          <a:bodyPr wrap="square" rtlCol="0">
            <a:spAutoFit/>
          </a:bodyPr>
          <a:lstStyle/>
          <a:p>
            <a:pPr>
              <a:defRPr/>
            </a:pPr>
            <a:endParaRPr lang="en-US" sz="500" dirty="0">
              <a:solidFill>
                <a:schemeClr val="accent6">
                  <a:lumMod val="75000"/>
                </a:schemeClr>
              </a:solidFill>
              <a:latin typeface="Calibri" panose="020F0502020204030204" pitchFamily="34" charset="0"/>
              <a:cs typeface="Calibri" panose="020F0502020204030204" pitchFamily="34" charset="0"/>
            </a:endParaRPr>
          </a:p>
          <a:p>
            <a:pPr>
              <a:defRP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CA" sz="10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600" i="1" dirty="0"/>
          </a:p>
          <a:p>
            <a:endParaRPr lang="en-US"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dirty="0"/>
          </a:p>
        </p:txBody>
      </p:sp>
      <p:sp>
        <p:nvSpPr>
          <p:cNvPr id="5" name="Title 11"/>
          <p:cNvSpPr>
            <a:spLocks noGrp="1"/>
          </p:cNvSpPr>
          <p:nvPr>
            <p:ph type="title"/>
          </p:nvPr>
        </p:nvSpPr>
        <p:spPr>
          <a:xfrm>
            <a:off x="914400" y="152400"/>
            <a:ext cx="6858001" cy="533401"/>
          </a:xfrm>
        </p:spPr>
        <p:txBody>
          <a:bodyPr>
            <a:noAutofit/>
          </a:bodyPr>
          <a:lstStyle/>
          <a:p>
            <a:r>
              <a:rPr lang="fr-CA" sz="2200" b="0" dirty="0">
                <a:latin typeface="Calibri" panose="020F0502020204030204" pitchFamily="34" charset="0"/>
                <a:cs typeface="Calibri" panose="020F0502020204030204" pitchFamily="34" charset="0"/>
              </a:rPr>
              <a:t>Aperçu des inspections de la conformité</a:t>
            </a:r>
          </a:p>
        </p:txBody>
      </p:sp>
      <p:sp>
        <p:nvSpPr>
          <p:cNvPr id="7" name="Rectangle 6"/>
          <p:cNvSpPr/>
          <p:nvPr/>
        </p:nvSpPr>
        <p:spPr>
          <a:xfrm>
            <a:off x="325992" y="914400"/>
            <a:ext cx="8509796" cy="609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lumMod val="75000"/>
                    <a:lumOff val="25000"/>
                  </a:schemeClr>
                </a:solidFill>
                <a:latin typeface="Calibri" panose="020F0502020204030204" pitchFamily="34" charset="0"/>
                <a:cs typeface="Calibri" panose="020F0502020204030204" pitchFamily="34" charset="0"/>
              </a:rPr>
              <a:t>LA LOI – </a:t>
            </a:r>
            <a:r>
              <a:rPr lang="fr-CA" sz="2000" b="1" i="1" dirty="0">
                <a:solidFill>
                  <a:schemeClr val="tx1">
                    <a:lumMod val="75000"/>
                    <a:lumOff val="25000"/>
                  </a:schemeClr>
                </a:solidFill>
                <a:latin typeface="Calibri" panose="020F0502020204030204" pitchFamily="34" charset="0"/>
                <a:cs typeface="Calibri" panose="020F0502020204030204" pitchFamily="34" charset="0"/>
              </a:rPr>
              <a:t>Loi de 2008 sur les services et soutiens favorisant l’inclusion sociale des personnes ayant une déficience intellectuelle</a:t>
            </a:r>
            <a:r>
              <a:rPr lang="fr-CA" sz="2000" b="1" dirty="0">
                <a:solidFill>
                  <a:schemeClr val="tx1">
                    <a:lumMod val="75000"/>
                    <a:lumOff val="25000"/>
                  </a:schemeClr>
                </a:solidFill>
                <a:latin typeface="Calibri" panose="020F0502020204030204" pitchFamily="34" charset="0"/>
                <a:cs typeface="Calibri" panose="020F0502020204030204" pitchFamily="34" charset="0"/>
              </a:rPr>
              <a:t> (LSSISPDI)</a:t>
            </a:r>
          </a:p>
        </p:txBody>
      </p:sp>
      <p:sp>
        <p:nvSpPr>
          <p:cNvPr id="20" name="Rectangle 19"/>
          <p:cNvSpPr/>
          <p:nvPr/>
        </p:nvSpPr>
        <p:spPr>
          <a:xfrm>
            <a:off x="325992" y="2438400"/>
            <a:ext cx="8509796" cy="609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chemeClr val="tx1">
                    <a:lumMod val="75000"/>
                    <a:lumOff val="25000"/>
                  </a:schemeClr>
                </a:solidFill>
                <a:latin typeface="Calibri" panose="020F0502020204030204" pitchFamily="34" charset="0"/>
                <a:cs typeface="Calibri" panose="020F0502020204030204" pitchFamily="34" charset="0"/>
              </a:rPr>
              <a:t>INSPECTIONS</a:t>
            </a:r>
          </a:p>
        </p:txBody>
      </p:sp>
      <p:sp>
        <p:nvSpPr>
          <p:cNvPr id="21" name="Rectangle 20"/>
          <p:cNvSpPr/>
          <p:nvPr/>
        </p:nvSpPr>
        <p:spPr>
          <a:xfrm>
            <a:off x="325992" y="1524000"/>
            <a:ext cx="8509796" cy="83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rgbClr val="E46C0A"/>
              </a:buClr>
            </a:pPr>
            <a:r>
              <a:rPr lang="fr-CA" sz="1600" dirty="0">
                <a:solidFill>
                  <a:schemeClr val="accent6">
                    <a:lumMod val="75000"/>
                  </a:schemeClr>
                </a:solidFill>
                <a:latin typeface="Calibri" panose="020F0502020204030204" pitchFamily="34" charset="0"/>
                <a:cs typeface="Calibri" panose="020F0502020204030204" pitchFamily="34" charset="0"/>
              </a:rPr>
              <a:t>Elle fixe le cadre législatif des services aux adultes ayant une déficience intellectuelle financés par le </a:t>
            </a:r>
            <a:r>
              <a:rPr lang="fr-CA" sz="1600" dirty="0" smtClean="0">
                <a:solidFill>
                  <a:schemeClr val="accent6">
                    <a:lumMod val="75000"/>
                  </a:schemeClr>
                </a:solidFill>
                <a:latin typeface="Calibri" panose="020F0502020204030204" pitchFamily="34" charset="0"/>
                <a:cs typeface="Calibri" panose="020F0502020204030204" pitchFamily="34" charset="0"/>
              </a:rPr>
              <a:t>MSESC </a:t>
            </a:r>
            <a:r>
              <a:rPr lang="fr-CA" sz="1600" dirty="0">
                <a:solidFill>
                  <a:schemeClr val="accent6">
                    <a:lumMod val="75000"/>
                  </a:schemeClr>
                </a:solidFill>
                <a:latin typeface="Calibri" panose="020F0502020204030204" pitchFamily="34" charset="0"/>
                <a:cs typeface="Calibri" panose="020F0502020204030204" pitchFamily="34" charset="0"/>
              </a:rPr>
              <a:t>en Ontario. Elle établit également le règlement sur les mesures d’assurance de la qualité et la possibilité de donner des directives en matière de politique.</a:t>
            </a:r>
          </a:p>
        </p:txBody>
      </p:sp>
      <p:sp>
        <p:nvSpPr>
          <p:cNvPr id="22" name="Rectangle 21"/>
          <p:cNvSpPr/>
          <p:nvPr/>
        </p:nvSpPr>
        <p:spPr>
          <a:xfrm>
            <a:off x="325992" y="3048000"/>
            <a:ext cx="4254898" cy="2895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b="1" dirty="0">
              <a:solidFill>
                <a:schemeClr val="accent6">
                  <a:lumMod val="50000"/>
                </a:schemeClr>
              </a:solidFill>
              <a:latin typeface="Calibri" panose="020F0502020204030204" pitchFamily="34" charset="0"/>
              <a:cs typeface="Calibri" panose="020F0502020204030204" pitchFamily="34" charset="0"/>
            </a:endParaRPr>
          </a:p>
          <a:p>
            <a:pPr>
              <a:defRPr/>
            </a:pPr>
            <a:r>
              <a:rPr lang="fr-CA" sz="1600" b="1" dirty="0">
                <a:solidFill>
                  <a:schemeClr val="accent6">
                    <a:lumMod val="75000"/>
                  </a:schemeClr>
                </a:solidFill>
                <a:latin typeface="Calibri" panose="020F0502020204030204" pitchFamily="34" charset="0"/>
                <a:cs typeface="Calibri" panose="020F0502020204030204" pitchFamily="34" charset="0"/>
              </a:rPr>
              <a:t>But</a:t>
            </a:r>
          </a:p>
          <a:p>
            <a:pPr marL="285750" indent="-285750">
              <a:buFont typeface="Arial" panose="020B0604020202020204" pitchFamily="34" charset="0"/>
              <a:buChar char="•"/>
              <a:defRPr/>
            </a:pPr>
            <a:r>
              <a:rPr lang="fr-CA" sz="1600" dirty="0">
                <a:solidFill>
                  <a:schemeClr val="tx1">
                    <a:lumMod val="75000"/>
                    <a:lumOff val="25000"/>
                  </a:schemeClr>
                </a:solidFill>
                <a:latin typeface="Calibri" panose="020F0502020204030204" pitchFamily="34" charset="0"/>
                <a:cs typeface="Calibri" panose="020F0502020204030204" pitchFamily="34" charset="0"/>
              </a:rPr>
              <a:t>Évaluer la conformité des organismes avec la législation et les directives en matière de politique</a:t>
            </a:r>
          </a:p>
          <a:p>
            <a:pPr marL="285750" indent="-285750">
              <a:buFont typeface="Arial" panose="020B0604020202020204" pitchFamily="34" charset="0"/>
              <a:buChar char="•"/>
              <a:defRPr/>
            </a:pPr>
            <a:r>
              <a:rPr lang="fr-CA" sz="1600" dirty="0">
                <a:solidFill>
                  <a:schemeClr val="tx1">
                    <a:lumMod val="75000"/>
                    <a:lumOff val="25000"/>
                  </a:schemeClr>
                </a:solidFill>
                <a:latin typeface="Calibri" panose="020F0502020204030204" pitchFamily="34" charset="0"/>
                <a:cs typeface="Calibri" panose="020F0502020204030204" pitchFamily="34" charset="0"/>
              </a:rPr>
              <a:t>Communiquer les exigences de conformité </a:t>
            </a:r>
          </a:p>
          <a:p>
            <a:pPr marL="285750" indent="-285750">
              <a:buFont typeface="Arial" panose="020B0604020202020204" pitchFamily="34" charset="0"/>
              <a:buChar char="•"/>
              <a:defRPr/>
            </a:pPr>
            <a:r>
              <a:rPr lang="fr-CA" sz="1600" dirty="0">
                <a:solidFill>
                  <a:schemeClr val="tx1">
                    <a:lumMod val="75000"/>
                    <a:lumOff val="25000"/>
                  </a:schemeClr>
                </a:solidFill>
                <a:latin typeface="Calibri" panose="020F0502020204030204" pitchFamily="34" charset="0"/>
                <a:cs typeface="Calibri" panose="020F0502020204030204" pitchFamily="34" charset="0"/>
              </a:rPr>
              <a:t>Aider les organismes à se mettre en conformité</a:t>
            </a:r>
          </a:p>
          <a:p>
            <a:pPr marL="285750" indent="-285750">
              <a:buFont typeface="Arial" panose="020B0604020202020204" pitchFamily="34" charset="0"/>
              <a:buChar char="•"/>
              <a:defRP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defRPr/>
            </a:pPr>
            <a:r>
              <a:rPr lang="fr-CA" sz="1600" b="1" dirty="0">
                <a:solidFill>
                  <a:schemeClr val="accent6">
                    <a:lumMod val="75000"/>
                  </a:schemeClr>
                </a:solidFill>
                <a:latin typeface="Calibri" panose="020F0502020204030204" pitchFamily="34" charset="0"/>
                <a:cs typeface="Calibri" panose="020F0502020204030204" pitchFamily="34" charset="0"/>
              </a:rPr>
              <a:t>Deux types </a:t>
            </a:r>
          </a:p>
          <a:p>
            <a:pPr marL="342900" indent="-342900">
              <a:buAutoNum type="arabicParenR"/>
              <a:defRPr/>
            </a:pPr>
            <a:r>
              <a:rPr lang="fr-CA" sz="1600" dirty="0">
                <a:solidFill>
                  <a:schemeClr val="tx1">
                    <a:lumMod val="75000"/>
                    <a:lumOff val="25000"/>
                  </a:schemeClr>
                </a:solidFill>
                <a:latin typeface="Calibri" panose="020F0502020204030204" pitchFamily="34" charset="0"/>
                <a:cs typeface="Calibri" panose="020F0502020204030204" pitchFamily="34" charset="0"/>
              </a:rPr>
              <a:t>Organisme de services</a:t>
            </a:r>
          </a:p>
          <a:p>
            <a:pPr marL="342900" indent="-342900">
              <a:buAutoNum type="arabicParenR"/>
              <a:defRPr/>
            </a:pPr>
            <a:r>
              <a:rPr lang="fr-CA" sz="1600" dirty="0">
                <a:solidFill>
                  <a:schemeClr val="tx1">
                    <a:lumMod val="75000"/>
                    <a:lumOff val="25000"/>
                  </a:schemeClr>
                </a:solidFill>
                <a:latin typeface="Calibri" panose="020F0502020204030204" pitchFamily="34" charset="0"/>
                <a:cs typeface="Calibri" panose="020F0502020204030204" pitchFamily="34" charset="0"/>
              </a:rPr>
              <a:t>SOPDI</a:t>
            </a:r>
          </a:p>
          <a:p>
            <a:pPr marL="0" lvl="1"/>
            <a:endParaRPr lang="en-CA" dirty="0">
              <a:solidFill>
                <a:schemeClr val="bg1">
                  <a:lumMod val="50000"/>
                </a:schemeClr>
              </a:solidFill>
              <a:latin typeface="Calibri" panose="020F0502020204030204" pitchFamily="34" charset="0"/>
              <a:cs typeface="Calibri" panose="020F0502020204030204" pitchFamily="34" charset="0"/>
            </a:endParaRPr>
          </a:p>
        </p:txBody>
      </p:sp>
      <p:sp>
        <p:nvSpPr>
          <p:cNvPr id="23" name="Rectangle 22"/>
          <p:cNvSpPr/>
          <p:nvPr/>
        </p:nvSpPr>
        <p:spPr>
          <a:xfrm>
            <a:off x="4584302" y="3048000"/>
            <a:ext cx="4254898" cy="2895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b="1" dirty="0">
                <a:solidFill>
                  <a:schemeClr val="accent6">
                    <a:lumMod val="75000"/>
                  </a:schemeClr>
                </a:solidFill>
                <a:latin typeface="Calibri" panose="020F0502020204030204" pitchFamily="34" charset="0"/>
                <a:cs typeface="Calibri" panose="020F0502020204030204" pitchFamily="34" charset="0"/>
              </a:rPr>
              <a:t>Éléments examinés :</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Plans de soutien individualisés</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Gestion des finances personnelles</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Promotion de la santé </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Services médicaux et médicaments</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Prévention et signalement des mauvais traitements</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Respect de la confidentialité et de la vie privée</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Santé et sécurité</a:t>
            </a:r>
          </a:p>
          <a:p>
            <a:pPr marL="285750" indent="-285750">
              <a:buFont typeface="Arial" panose="020B0604020202020204" pitchFamily="34" charset="0"/>
              <a:buChar char="•"/>
            </a:pPr>
            <a:r>
              <a:rPr lang="fr-CA" sz="1600" dirty="0">
                <a:solidFill>
                  <a:schemeClr val="tx1">
                    <a:lumMod val="75000"/>
                    <a:lumOff val="25000"/>
                  </a:schemeClr>
                </a:solidFill>
                <a:latin typeface="Calibri" panose="020F0502020204030204" pitchFamily="34" charset="0"/>
                <a:cs typeface="Calibri" panose="020F0502020204030204" pitchFamily="34" charset="0"/>
              </a:rPr>
              <a:t>Pratiques en matière de ressources humaines et dossiers du personnel et du conseil</a:t>
            </a:r>
          </a:p>
        </p:txBody>
      </p:sp>
      <p:cxnSp>
        <p:nvCxnSpPr>
          <p:cNvPr id="25" name="Straight Connector 24"/>
          <p:cNvCxnSpPr>
            <a:stCxn id="20" idx="2"/>
          </p:cNvCxnSpPr>
          <p:nvPr/>
        </p:nvCxnSpPr>
        <p:spPr>
          <a:xfrm>
            <a:off x="4580890" y="3048000"/>
            <a:ext cx="0" cy="289560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6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BC4A81-272D-4B6C-9094-3AE27DC0A8E0}" type="slidenum">
              <a:rPr lang="en-CA" smtClean="0"/>
              <a:t>5</a:t>
            </a:fld>
            <a:endParaRPr lang="en-CA" dirty="0"/>
          </a:p>
        </p:txBody>
      </p:sp>
      <p:sp>
        <p:nvSpPr>
          <p:cNvPr id="5" name="Rectangle 4"/>
          <p:cNvSpPr/>
          <p:nvPr/>
        </p:nvSpPr>
        <p:spPr>
          <a:xfrm>
            <a:off x="1066800" y="152400"/>
            <a:ext cx="7696200" cy="769441"/>
          </a:xfrm>
          <a:prstGeom prst="rect">
            <a:avLst/>
          </a:prstGeom>
        </p:spPr>
        <p:txBody>
          <a:bodyPr wrap="square">
            <a:spAutoFit/>
          </a:bodyPr>
          <a:lstStyle/>
          <a:p>
            <a:r>
              <a:rPr lang="fr-CA" sz="2200" dirty="0">
                <a:solidFill>
                  <a:prstClr val="black"/>
                </a:solidFill>
                <a:latin typeface="Calibri" panose="020F0502020204030204" pitchFamily="34" charset="0"/>
                <a:ea typeface="+mj-ea"/>
                <a:cs typeface="Calibri" panose="020F0502020204030204" pitchFamily="34" charset="0"/>
              </a:rPr>
              <a:t>Aperçu des inspections de la conformité – </a:t>
            </a:r>
          </a:p>
          <a:p>
            <a:r>
              <a:rPr lang="fr-CA" sz="2200" dirty="0">
                <a:solidFill>
                  <a:prstClr val="black"/>
                </a:solidFill>
                <a:latin typeface="Calibri" panose="020F0502020204030204" pitchFamily="34" charset="0"/>
                <a:ea typeface="+mj-ea"/>
                <a:cs typeface="Calibri" panose="020F0502020204030204" pitchFamily="34" charset="0"/>
              </a:rPr>
              <a:t>Limites des pouvoirs et détermination de l’admissibilité </a:t>
            </a:r>
          </a:p>
        </p:txBody>
      </p:sp>
      <p:pic>
        <p:nvPicPr>
          <p:cNvPr id="2054" name="Picture 6" descr="http://scs-bd.com/images/insp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06" y="4259668"/>
            <a:ext cx="1856139" cy="16705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04754" y="4115888"/>
            <a:ext cx="8382000"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95600" y="4102904"/>
            <a:ext cx="6179555" cy="2000548"/>
          </a:xfrm>
          <a:prstGeom prst="rect">
            <a:avLst/>
          </a:prstGeom>
        </p:spPr>
        <p:txBody>
          <a:bodyPr wrap="square">
            <a:spAutoFit/>
          </a:bodyPr>
          <a:lstStyle/>
          <a:p>
            <a:pPr marL="285750" indent="-285750">
              <a:buClr>
                <a:schemeClr val="accent6">
                  <a:lumMod val="50000"/>
                </a:schemeClr>
              </a:buClr>
              <a:buFont typeface="Arial" panose="020B0604020202020204" pitchFamily="34" charset="0"/>
              <a:buChar char="•"/>
            </a:pPr>
            <a:r>
              <a:rPr lang="fr-CA" sz="1700" dirty="0">
                <a:solidFill>
                  <a:schemeClr val="tx1">
                    <a:lumMod val="75000"/>
                    <a:lumOff val="25000"/>
                  </a:schemeClr>
                </a:solidFill>
                <a:latin typeface="Calibri" panose="020F0502020204030204" pitchFamily="34" charset="0"/>
                <a:cs typeface="Calibri" panose="020F0502020204030204" pitchFamily="34" charset="0"/>
              </a:rPr>
              <a:t>Tous les programmes de </a:t>
            </a:r>
            <a:r>
              <a:rPr lang="fr-CA" sz="1700" dirty="0" err="1">
                <a:solidFill>
                  <a:schemeClr val="tx1">
                    <a:lumMod val="75000"/>
                    <a:lumOff val="25000"/>
                  </a:schemeClr>
                </a:solidFill>
                <a:latin typeface="Calibri" panose="020F0502020204030204" pitchFamily="34" charset="0"/>
                <a:cs typeface="Calibri" panose="020F0502020204030204" pitchFamily="34" charset="0"/>
              </a:rPr>
              <a:t>SPDI</a:t>
            </a:r>
            <a:r>
              <a:rPr lang="fr-CA" sz="1700" dirty="0">
                <a:solidFill>
                  <a:schemeClr val="tx1">
                    <a:lumMod val="75000"/>
                    <a:lumOff val="25000"/>
                  </a:schemeClr>
                </a:solidFill>
                <a:latin typeface="Calibri" panose="020F0502020204030204" pitchFamily="34" charset="0"/>
                <a:cs typeface="Calibri" panose="020F0502020204030204" pitchFamily="34" charset="0"/>
              </a:rPr>
              <a:t> financés par le ministère ne sont pas assujettis à une inspection. C’est notamment le cas :</a:t>
            </a:r>
          </a:p>
          <a:p>
            <a:pPr marL="285750" indent="-285750">
              <a:buClr>
                <a:schemeClr val="accent6">
                  <a:lumMod val="50000"/>
                </a:schemeClr>
              </a:buClr>
              <a:buFont typeface="Arial" panose="020B0604020202020204" pitchFamily="34" charset="0"/>
              <a:buChar char="•"/>
            </a:pPr>
            <a:endParaRPr lang="en-US" sz="8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r>
              <a:rPr lang="fr-CA" sz="1700" dirty="0">
                <a:solidFill>
                  <a:schemeClr val="tx1">
                    <a:lumMod val="75000"/>
                    <a:lumOff val="25000"/>
                  </a:schemeClr>
                </a:solidFill>
                <a:latin typeface="Calibri" panose="020F0502020204030204" pitchFamily="34" charset="0"/>
                <a:cs typeface="Calibri" panose="020F0502020204030204" pitchFamily="34" charset="0"/>
              </a:rPr>
              <a:t>des programmes non financés dans le cadre de la LSSISPDI; </a:t>
            </a:r>
          </a:p>
          <a:p>
            <a:pPr marL="800100" lvl="1" indent="-342900">
              <a:buClr>
                <a:schemeClr val="accent6">
                  <a:lumMod val="50000"/>
                </a:schemeClr>
              </a:buClr>
              <a:buFont typeface="Wingdings" panose="05000000000000000000" pitchFamily="2" charset="2"/>
              <a:buChar char="Ø"/>
            </a:pPr>
            <a:endParaRPr lang="en-CA" sz="600" i="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r>
              <a:rPr lang="fr-CA" sz="1700" dirty="0">
                <a:solidFill>
                  <a:schemeClr val="tx1">
                    <a:lumMod val="75000"/>
                    <a:lumOff val="25000"/>
                  </a:schemeClr>
                </a:solidFill>
                <a:latin typeface="Calibri" panose="020F0502020204030204" pitchFamily="34" charset="0"/>
                <a:cs typeface="Calibri" panose="020F0502020204030204" pitchFamily="34" charset="0"/>
              </a:rPr>
              <a:t>des organismes qui ne fournissent pas directement des services et des soutiens; </a:t>
            </a:r>
          </a:p>
          <a:p>
            <a:pPr marL="800100" lvl="1" indent="-342900">
              <a:buClr>
                <a:schemeClr val="accent6">
                  <a:lumMod val="50000"/>
                </a:schemeClr>
              </a:buClr>
              <a:buFont typeface="Wingdings" panose="05000000000000000000" pitchFamily="2" charset="2"/>
              <a:buChar char="Ø"/>
            </a:pPr>
            <a:endParaRPr lang="en-CA" sz="500" i="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r>
              <a:rPr lang="fr-CA" sz="1700" dirty="0">
                <a:solidFill>
                  <a:schemeClr val="tx1">
                    <a:lumMod val="75000"/>
                    <a:lumOff val="25000"/>
                  </a:schemeClr>
                </a:solidFill>
                <a:latin typeface="Calibri" panose="020F0502020204030204" pitchFamily="34" charset="0"/>
                <a:cs typeface="Calibri" panose="020F0502020204030204" pitchFamily="34" charset="0"/>
              </a:rPr>
              <a:t>des ressources externes rémunérées. </a:t>
            </a:r>
          </a:p>
        </p:txBody>
      </p:sp>
      <p:pic>
        <p:nvPicPr>
          <p:cNvPr id="1026" name="Picture 2" descr="https://cdn4.iconfinder.com/data/icons/flat-icon-set/2125/flat_icons-graficheria.it-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63" y="1504891"/>
            <a:ext cx="1037655" cy="1037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0.iconfinder.com/data/icons/flat-designed-circle-icon/128/hou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7800"/>
            <a:ext cx="1114217" cy="1114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052687"/>
            <a:ext cx="3429000" cy="400110"/>
          </a:xfrm>
          <a:prstGeom prst="rect">
            <a:avLst/>
          </a:prstGeom>
          <a:noFill/>
        </p:spPr>
        <p:txBody>
          <a:bodyPr wrap="square" rtlCol="0">
            <a:spAutoFit/>
          </a:bodyPr>
          <a:lstStyle/>
          <a:p>
            <a:r>
              <a:rPr lang="fr-CA" sz="2000" b="1" dirty="0">
                <a:solidFill>
                  <a:schemeClr val="accent6">
                    <a:lumMod val="75000"/>
                  </a:schemeClr>
                </a:solidFill>
                <a:latin typeface="Calibri" panose="020F0502020204030204" pitchFamily="34" charset="0"/>
                <a:cs typeface="Calibri" panose="020F0502020204030204" pitchFamily="34" charset="0"/>
              </a:rPr>
              <a:t>Types d’inspection</a:t>
            </a:r>
          </a:p>
        </p:txBody>
      </p:sp>
      <p:sp>
        <p:nvSpPr>
          <p:cNvPr id="8" name="TextBox 7"/>
          <p:cNvSpPr txBox="1"/>
          <p:nvPr/>
        </p:nvSpPr>
        <p:spPr>
          <a:xfrm>
            <a:off x="1676400" y="1471554"/>
            <a:ext cx="2895600" cy="1600438"/>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Documentation</a:t>
            </a:r>
          </a:p>
          <a:p>
            <a:r>
              <a:rPr lang="fr-CA" sz="1600" dirty="0">
                <a:solidFill>
                  <a:schemeClr val="bg1">
                    <a:lumMod val="50000"/>
                  </a:schemeClr>
                </a:solidFill>
                <a:latin typeface="Calibri" panose="020F0502020204030204" pitchFamily="34" charset="0"/>
                <a:cs typeface="Calibri" panose="020F0502020204030204" pitchFamily="34" charset="0"/>
              </a:rPr>
              <a:t>Nous examinons la qualité des documents, mais nous ne pouvons pas vérifier le contenu des documents écrits ni évaluer les politiques et consignes ne relevant pas des MAQ. </a:t>
            </a:r>
          </a:p>
        </p:txBody>
      </p:sp>
      <p:sp>
        <p:nvSpPr>
          <p:cNvPr id="17" name="TextBox 16"/>
          <p:cNvSpPr txBox="1"/>
          <p:nvPr/>
        </p:nvSpPr>
        <p:spPr>
          <a:xfrm>
            <a:off x="6096000" y="1471554"/>
            <a:ext cx="2819400" cy="1107996"/>
          </a:xfrm>
          <a:prstGeom prst="rect">
            <a:avLst/>
          </a:prstGeom>
          <a:noFill/>
        </p:spPr>
        <p:txBody>
          <a:bodyPr wrap="square" rtlCol="0">
            <a:spAutoFit/>
          </a:bodyPr>
          <a:lstStyle/>
          <a:p>
            <a:r>
              <a:rPr lang="fr-CA" b="1" dirty="0">
                <a:latin typeface="Calibri" panose="020F0502020204030204" pitchFamily="34" charset="0"/>
                <a:cs typeface="Calibri" panose="020F0502020204030204" pitchFamily="34" charset="0"/>
              </a:rPr>
              <a:t>Physique</a:t>
            </a:r>
          </a:p>
          <a:p>
            <a:r>
              <a:rPr lang="fr-CA" sz="1600" dirty="0">
                <a:solidFill>
                  <a:schemeClr val="bg1">
                    <a:lumMod val="50000"/>
                  </a:schemeClr>
                </a:solidFill>
                <a:latin typeface="Calibri" panose="020F0502020204030204" pitchFamily="34" charset="0"/>
                <a:cs typeface="Calibri" panose="020F0502020204030204" pitchFamily="34" charset="0"/>
              </a:rPr>
              <a:t>Nous évaluons les conditions de santé et de sécurité dans les établissements. </a:t>
            </a:r>
          </a:p>
        </p:txBody>
      </p:sp>
      <p:sp>
        <p:nvSpPr>
          <p:cNvPr id="11" name="Rectangle 10"/>
          <p:cNvSpPr/>
          <p:nvPr/>
        </p:nvSpPr>
        <p:spPr>
          <a:xfrm>
            <a:off x="685800" y="3352800"/>
            <a:ext cx="8200954" cy="5346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lumMod val="75000"/>
                    <a:lumOff val="25000"/>
                  </a:schemeClr>
                </a:solidFill>
                <a:latin typeface="Calibri" panose="020F0502020204030204" pitchFamily="34" charset="0"/>
                <a:cs typeface="Calibri" panose="020F0502020204030204" pitchFamily="34" charset="0"/>
              </a:rPr>
              <a:t>Les inspecteurs formulent des recommandations </a:t>
            </a:r>
            <a:br>
              <a:rPr lang="fr-CA" b="1" dirty="0">
                <a:solidFill>
                  <a:schemeClr val="tx1">
                    <a:lumMod val="75000"/>
                    <a:lumOff val="25000"/>
                  </a:schemeClr>
                </a:solidFill>
                <a:latin typeface="Calibri" panose="020F0502020204030204" pitchFamily="34" charset="0"/>
                <a:cs typeface="Calibri" panose="020F0502020204030204" pitchFamily="34" charset="0"/>
              </a:rPr>
            </a:br>
            <a:r>
              <a:rPr lang="fr-CA" b="1" dirty="0">
                <a:solidFill>
                  <a:schemeClr val="tx1">
                    <a:lumMod val="75000"/>
                    <a:lumOff val="25000"/>
                  </a:schemeClr>
                </a:solidFill>
                <a:latin typeface="Calibri" panose="020F0502020204030204" pitchFamily="34" charset="0"/>
                <a:cs typeface="Calibri" panose="020F0502020204030204" pitchFamily="34" charset="0"/>
              </a:rPr>
              <a:t>pour améliorer la prestation de services.</a:t>
            </a:r>
          </a:p>
        </p:txBody>
      </p:sp>
    </p:spTree>
    <p:extLst>
      <p:ext uri="{BB962C8B-B14F-4D97-AF65-F5344CB8AC3E}">
        <p14:creationId xmlns:p14="http://schemas.microsoft.com/office/powerpoint/2010/main" val="96368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733243" y="2421896"/>
            <a:ext cx="711535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9862" y="5165096"/>
            <a:ext cx="711535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ight Bracket 25"/>
          <p:cNvSpPr/>
          <p:nvPr/>
        </p:nvSpPr>
        <p:spPr>
          <a:xfrm>
            <a:off x="7696200" y="2421896"/>
            <a:ext cx="838200" cy="2743200"/>
          </a:xfrm>
          <a:prstGeom prst="rightBracket">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28" name="Picture 4" descr="https://www.emojibase.com/resources/img/emojis/hangouts/x2709.png.pagespeed.ic.aQTPzrU8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76" y="1217764"/>
            <a:ext cx="1418724" cy="133527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48751" y="821696"/>
            <a:ext cx="1542049" cy="646331"/>
          </a:xfrm>
          <a:prstGeom prst="rect">
            <a:avLst/>
          </a:prstGeom>
          <a:noFill/>
        </p:spPr>
        <p:txBody>
          <a:bodyPr wrap="square" rtlCol="0">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Lettre de notification</a:t>
            </a:r>
          </a:p>
        </p:txBody>
      </p:sp>
      <p:pic>
        <p:nvPicPr>
          <p:cNvPr id="1030" name="Picture 6" descr="https://www.cliftons.com/assets/images/service-icons/cliftons-services-icons-meeting-room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468027"/>
            <a:ext cx="838010" cy="8380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019145" y="821696"/>
            <a:ext cx="1542049" cy="646331"/>
          </a:xfrm>
          <a:prstGeom prst="rect">
            <a:avLst/>
          </a:prstGeom>
          <a:noFill/>
        </p:spPr>
        <p:txBody>
          <a:bodyPr wrap="square" rtlCol="0">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Réunion initiale</a:t>
            </a:r>
          </a:p>
        </p:txBody>
      </p:sp>
      <p:pic>
        <p:nvPicPr>
          <p:cNvPr id="1032" name="Picture 8" descr="http://oplii.com/wp-content/uploads/2014/06/module_inspection_icon_255x25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259" y="1355096"/>
            <a:ext cx="950941" cy="95094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5094767" y="960195"/>
            <a:ext cx="1178529" cy="369332"/>
          </a:xfrm>
          <a:prstGeom prst="rect">
            <a:avLst/>
          </a:prstGeom>
        </p:spPr>
        <p:txBody>
          <a:bodyPr wrap="none">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Inspection</a:t>
            </a:r>
          </a:p>
        </p:txBody>
      </p:sp>
      <p:pic>
        <p:nvPicPr>
          <p:cNvPr id="1034" name="Picture 10" descr="http://inhomeed.com/images/icons/small-talk-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0951" y="1439167"/>
            <a:ext cx="856249" cy="89049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6937374" y="762000"/>
            <a:ext cx="1444626" cy="646331"/>
          </a:xfrm>
          <a:prstGeom prst="rect">
            <a:avLst/>
          </a:prstGeom>
        </p:spPr>
        <p:txBody>
          <a:bodyPr wrap="none">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Réunion de clôture </a:t>
            </a:r>
          </a:p>
          <a:p>
            <a:pPr algn="ctr"/>
            <a:r>
              <a:rPr lang="fr-CA" dirty="0">
                <a:solidFill>
                  <a:schemeClr val="tx1">
                    <a:lumMod val="65000"/>
                    <a:lumOff val="35000"/>
                  </a:schemeClr>
                </a:solidFill>
                <a:latin typeface="Calibri" panose="020F0502020204030204" pitchFamily="34" charset="0"/>
                <a:cs typeface="Calibri" panose="020F0502020204030204" pitchFamily="34" charset="0"/>
              </a:rPr>
              <a:t>et approbation</a:t>
            </a:r>
          </a:p>
        </p:txBody>
      </p:sp>
      <p:pic>
        <p:nvPicPr>
          <p:cNvPr id="1036" name="Picture 12" descr="http://vivaresults.com/wp-content/uploads/2015/08/Viva-Results-Enquiry-Form-IconOr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4168" y="4172606"/>
            <a:ext cx="825121" cy="82512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7027142" y="3549373"/>
            <a:ext cx="1354858" cy="646331"/>
          </a:xfrm>
          <a:prstGeom prst="rect">
            <a:avLst/>
          </a:prstGeom>
        </p:spPr>
        <p:txBody>
          <a:bodyPr wrap="none">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Résultats de </a:t>
            </a:r>
          </a:p>
          <a:p>
            <a:pPr algn="ctr"/>
            <a:r>
              <a:rPr lang="fr-CA" dirty="0">
                <a:solidFill>
                  <a:schemeClr val="tx1">
                    <a:lumMod val="65000"/>
                    <a:lumOff val="35000"/>
                  </a:schemeClr>
                </a:solidFill>
                <a:latin typeface="Calibri" panose="020F0502020204030204" pitchFamily="34" charset="0"/>
                <a:cs typeface="Calibri" panose="020F0502020204030204" pitchFamily="34" charset="0"/>
              </a:rPr>
              <a:t>conformité </a:t>
            </a:r>
          </a:p>
        </p:txBody>
      </p:sp>
      <p:pic>
        <p:nvPicPr>
          <p:cNvPr id="1040" name="Picture 16" descr="http://icons.iconarchive.com/icons/elegantthemes/beautiful-flat-one-color/128/magnifying-glass-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880" y="4179276"/>
            <a:ext cx="862320" cy="86232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4724400" y="3549373"/>
            <a:ext cx="2087431" cy="646331"/>
          </a:xfrm>
          <a:prstGeom prst="rect">
            <a:avLst/>
          </a:prstGeom>
        </p:spPr>
        <p:txBody>
          <a:bodyPr wrap="none">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Remise du modèle </a:t>
            </a:r>
          </a:p>
          <a:p>
            <a:pPr algn="ctr"/>
            <a:r>
              <a:rPr lang="fr-CA" dirty="0">
                <a:solidFill>
                  <a:schemeClr val="tx1">
                    <a:lumMod val="65000"/>
                    <a:lumOff val="35000"/>
                  </a:schemeClr>
                </a:solidFill>
                <a:latin typeface="Calibri" panose="020F0502020204030204" pitchFamily="34" charset="0"/>
                <a:cs typeface="Calibri" panose="020F0502020204030204" pitchFamily="34" charset="0"/>
              </a:rPr>
              <a:t>d’action de conformité </a:t>
            </a:r>
          </a:p>
        </p:txBody>
      </p:sp>
      <p:sp>
        <p:nvSpPr>
          <p:cNvPr id="36" name="Rectangle 35"/>
          <p:cNvSpPr/>
          <p:nvPr/>
        </p:nvSpPr>
        <p:spPr>
          <a:xfrm>
            <a:off x="152400" y="2306037"/>
            <a:ext cx="914400" cy="246998"/>
          </a:xfrm>
          <a:prstGeom prst="rect">
            <a:avLst/>
          </a:prstGeom>
          <a:solidFill>
            <a:schemeClr val="bg1">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CA" sz="1600" b="1" dirty="0">
                <a:solidFill>
                  <a:schemeClr val="tx1">
                    <a:lumMod val="65000"/>
                    <a:lumOff val="35000"/>
                  </a:schemeClr>
                </a:solidFill>
                <a:latin typeface="Calibri" panose="020F0502020204030204" pitchFamily="34" charset="0"/>
                <a:cs typeface="Calibri" panose="020F0502020204030204" pitchFamily="34" charset="0"/>
              </a:rPr>
              <a:t>Début</a:t>
            </a:r>
          </a:p>
        </p:txBody>
      </p:sp>
      <p:sp>
        <p:nvSpPr>
          <p:cNvPr id="52" name="Rectangle 51"/>
          <p:cNvSpPr/>
          <p:nvPr/>
        </p:nvSpPr>
        <p:spPr>
          <a:xfrm>
            <a:off x="3276600" y="3549371"/>
            <a:ext cx="978922" cy="646331"/>
          </a:xfrm>
          <a:prstGeom prst="rect">
            <a:avLst/>
          </a:prstGeom>
        </p:spPr>
        <p:txBody>
          <a:bodyPr wrap="none">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Dans les </a:t>
            </a:r>
          </a:p>
          <a:p>
            <a:pPr algn="ctr"/>
            <a:r>
              <a:rPr lang="fr-CA" dirty="0">
                <a:solidFill>
                  <a:schemeClr val="tx1">
                    <a:lumMod val="65000"/>
                    <a:lumOff val="35000"/>
                  </a:schemeClr>
                </a:solidFill>
                <a:latin typeface="Calibri" panose="020F0502020204030204" pitchFamily="34" charset="0"/>
                <a:cs typeface="Calibri" panose="020F0502020204030204" pitchFamily="34" charset="0"/>
              </a:rPr>
              <a:t>10 jours </a:t>
            </a:r>
          </a:p>
        </p:txBody>
      </p:sp>
      <p:pic>
        <p:nvPicPr>
          <p:cNvPr id="1048" name="Picture 24" descr="https://www.tradehuts.com/help/images/7/7e/Message_board_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388" y="3954698"/>
            <a:ext cx="1234269" cy="1333897"/>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244869" y="3549373"/>
            <a:ext cx="885307" cy="646331"/>
          </a:xfrm>
          <a:prstGeom prst="rect">
            <a:avLst/>
          </a:prstGeom>
        </p:spPr>
        <p:txBody>
          <a:bodyPr wrap="none">
            <a:spAutoFit/>
          </a:bodyPr>
          <a:lstStyle/>
          <a:p>
            <a:pPr algn="ctr"/>
            <a:r>
              <a:rPr lang="fr-CA" dirty="0">
                <a:solidFill>
                  <a:schemeClr val="tx1">
                    <a:lumMod val="65000"/>
                    <a:lumOff val="35000"/>
                  </a:schemeClr>
                </a:solidFill>
                <a:latin typeface="Calibri" panose="020F0502020204030204" pitchFamily="34" charset="0"/>
                <a:cs typeface="Calibri" panose="020F0502020204030204" pitchFamily="34" charset="0"/>
              </a:rPr>
              <a:t>Affichage </a:t>
            </a:r>
          </a:p>
          <a:p>
            <a:pPr algn="ctr"/>
            <a:r>
              <a:rPr lang="fr-CA" dirty="0">
                <a:solidFill>
                  <a:schemeClr val="tx1">
                    <a:lumMod val="65000"/>
                    <a:lumOff val="35000"/>
                  </a:schemeClr>
                </a:solidFill>
                <a:latin typeface="Calibri" panose="020F0502020204030204" pitchFamily="34" charset="0"/>
                <a:cs typeface="Calibri" panose="020F0502020204030204" pitchFamily="34" charset="0"/>
              </a:rPr>
              <a:t>public</a:t>
            </a:r>
          </a:p>
        </p:txBody>
      </p:sp>
      <p:sp>
        <p:nvSpPr>
          <p:cNvPr id="60" name="Rectangle 59"/>
          <p:cNvSpPr/>
          <p:nvPr/>
        </p:nvSpPr>
        <p:spPr>
          <a:xfrm>
            <a:off x="6811831" y="2470644"/>
            <a:ext cx="1570169" cy="1032882"/>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4</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Examen des résultats</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Mise en relief des cotes de risque</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Communication des échéances </a:t>
            </a:r>
          </a:p>
        </p:txBody>
      </p:sp>
      <p:pic>
        <p:nvPicPr>
          <p:cNvPr id="1050" name="Picture 26" descr="http://www.free-icons-download.net/images/stopwatch-icon-2758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7233" y="4197002"/>
            <a:ext cx="849287" cy="84928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5029200" y="2470642"/>
            <a:ext cx="1354858" cy="1032885"/>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3 </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Examen des dossiers </a:t>
            </a:r>
          </a:p>
        </p:txBody>
      </p:sp>
      <p:sp>
        <p:nvSpPr>
          <p:cNvPr id="68" name="Rectangle 67"/>
          <p:cNvSpPr/>
          <p:nvPr/>
        </p:nvSpPr>
        <p:spPr>
          <a:xfrm>
            <a:off x="3019145" y="2470642"/>
            <a:ext cx="1835757" cy="1032886"/>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2</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La conseillère ou le conseiller en programmes rencontrera le personnel de l’organisme et déterminera avec lui la portée de l’inspection.</a:t>
            </a:r>
          </a:p>
        </p:txBody>
      </p:sp>
      <p:sp>
        <p:nvSpPr>
          <p:cNvPr id="69" name="Rectangle 68"/>
          <p:cNvSpPr/>
          <p:nvPr/>
        </p:nvSpPr>
        <p:spPr>
          <a:xfrm>
            <a:off x="1080194" y="2470644"/>
            <a:ext cx="1766270" cy="1032884"/>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1</a:t>
            </a:r>
          </a:p>
          <a:p>
            <a:pPr algn="ctr"/>
            <a:r>
              <a:rPr lang="fr-CA" sz="1100" dirty="0">
                <a:solidFill>
                  <a:schemeClr val="tx1">
                    <a:lumMod val="75000"/>
                    <a:lumOff val="25000"/>
                  </a:schemeClr>
                </a:solidFill>
                <a:latin typeface="Calibri" panose="020F0502020204030204" pitchFamily="34" charset="0"/>
                <a:cs typeface="Calibri" panose="020F0502020204030204" pitchFamily="34" charset="0"/>
              </a:rPr>
              <a:t>Les organismes reçoivent une lettre de notification deux à trois semaines avant l’inspection.</a:t>
            </a:r>
          </a:p>
        </p:txBody>
      </p:sp>
      <p:sp>
        <p:nvSpPr>
          <p:cNvPr id="70" name="Rectangle 69"/>
          <p:cNvSpPr/>
          <p:nvPr/>
        </p:nvSpPr>
        <p:spPr>
          <a:xfrm>
            <a:off x="6937374" y="5198991"/>
            <a:ext cx="1768868" cy="897006"/>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5 </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La ou le CP transmet à l’organisme les résultats de conformité et le MAC </a:t>
            </a:r>
          </a:p>
        </p:txBody>
      </p:sp>
      <p:sp>
        <p:nvSpPr>
          <p:cNvPr id="71" name="Rectangle 70"/>
          <p:cNvSpPr/>
          <p:nvPr/>
        </p:nvSpPr>
        <p:spPr>
          <a:xfrm>
            <a:off x="4854902" y="5208960"/>
            <a:ext cx="1956929" cy="906627"/>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6 </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L’organisme remplit le MAC et résout le ou les cas de non-conformité présentant un risque élevé</a:t>
            </a:r>
          </a:p>
        </p:txBody>
      </p:sp>
      <p:sp>
        <p:nvSpPr>
          <p:cNvPr id="72" name="Rectangle 71"/>
          <p:cNvSpPr/>
          <p:nvPr/>
        </p:nvSpPr>
        <p:spPr>
          <a:xfrm>
            <a:off x="2743200" y="5210940"/>
            <a:ext cx="2031049" cy="1355660"/>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7 </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L’organisme remet au ministère le MAC, où sont détaillées les mesures prises pour résoudre les cas présentant un risque élevé ainsi que les échéances fixées pour corriger les cas présentant un risque faible à modéré</a:t>
            </a:r>
          </a:p>
        </p:txBody>
      </p:sp>
      <p:sp>
        <p:nvSpPr>
          <p:cNvPr id="73" name="Rectangle 72"/>
          <p:cNvSpPr/>
          <p:nvPr/>
        </p:nvSpPr>
        <p:spPr>
          <a:xfrm>
            <a:off x="914400" y="5210940"/>
            <a:ext cx="1622610" cy="885057"/>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fr-CA" sz="1200" b="1" dirty="0">
                <a:solidFill>
                  <a:schemeClr val="tx1">
                    <a:lumMod val="65000"/>
                    <a:lumOff val="35000"/>
                  </a:schemeClr>
                </a:solidFill>
                <a:latin typeface="Calibri" panose="020F0502020204030204" pitchFamily="34" charset="0"/>
                <a:cs typeface="Calibri" panose="020F0502020204030204" pitchFamily="34" charset="0"/>
              </a:rPr>
              <a:t>Étape 8 </a:t>
            </a:r>
          </a:p>
          <a:p>
            <a:pPr algn="ctr"/>
            <a:r>
              <a:rPr lang="fr-CA" sz="1100" dirty="0">
                <a:solidFill>
                  <a:schemeClr val="tx1">
                    <a:lumMod val="65000"/>
                    <a:lumOff val="35000"/>
                  </a:schemeClr>
                </a:solidFill>
                <a:latin typeface="Calibri" panose="020F0502020204030204" pitchFamily="34" charset="0"/>
                <a:cs typeface="Calibri" panose="020F0502020204030204" pitchFamily="34" charset="0"/>
              </a:rPr>
              <a:t>L’organisme affiche la lettre de conformité/non-conformité dans ses locaux</a:t>
            </a:r>
          </a:p>
        </p:txBody>
      </p:sp>
      <p:sp>
        <p:nvSpPr>
          <p:cNvPr id="34" name="Title 6"/>
          <p:cNvSpPr txBox="1">
            <a:spLocks/>
          </p:cNvSpPr>
          <p:nvPr/>
        </p:nvSpPr>
        <p:spPr>
          <a:xfrm>
            <a:off x="914400" y="0"/>
            <a:ext cx="81838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200" dirty="0">
                <a:solidFill>
                  <a:schemeClr val="tx1">
                    <a:lumMod val="75000"/>
                    <a:lumOff val="25000"/>
                  </a:schemeClr>
                </a:solidFill>
                <a:latin typeface="Calibri" panose="020F0502020204030204" pitchFamily="34" charset="0"/>
                <a:cs typeface="Calibri" panose="020F0502020204030204" pitchFamily="34" charset="0"/>
              </a:rPr>
              <a:t>Aperçu des inspections de la conformité SPDI</a:t>
            </a:r>
          </a:p>
          <a:p>
            <a:pPr algn="l"/>
            <a:r>
              <a:rPr lang="fr-CA" sz="1800" dirty="0">
                <a:solidFill>
                  <a:schemeClr val="accent6">
                    <a:lumMod val="75000"/>
                  </a:schemeClr>
                </a:solidFill>
                <a:latin typeface="Calibri" panose="020F0502020204030204" pitchFamily="34" charset="0"/>
                <a:cs typeface="Calibri" panose="020F0502020204030204" pitchFamily="34" charset="0"/>
              </a:rPr>
              <a:t>Étapes d’une inspection de la conformité</a:t>
            </a:r>
          </a:p>
        </p:txBody>
      </p:sp>
      <p:sp>
        <p:nvSpPr>
          <p:cNvPr id="2" name="Right Arrow 1"/>
          <p:cNvSpPr/>
          <p:nvPr/>
        </p:nvSpPr>
        <p:spPr>
          <a:xfrm>
            <a:off x="2613478" y="1765874"/>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ight Arrow 37"/>
          <p:cNvSpPr/>
          <p:nvPr/>
        </p:nvSpPr>
        <p:spPr>
          <a:xfrm>
            <a:off x="4561194" y="1763258"/>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ight Arrow 38"/>
          <p:cNvSpPr/>
          <p:nvPr/>
        </p:nvSpPr>
        <p:spPr>
          <a:xfrm>
            <a:off x="6406164" y="1765874"/>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Right Arrow 39"/>
          <p:cNvSpPr/>
          <p:nvPr/>
        </p:nvSpPr>
        <p:spPr>
          <a:xfrm rot="5400000">
            <a:off x="8624567" y="3672339"/>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ight Arrow 40"/>
          <p:cNvSpPr/>
          <p:nvPr/>
        </p:nvSpPr>
        <p:spPr>
          <a:xfrm rot="10800000">
            <a:off x="6406164" y="4464008"/>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ight Arrow 41"/>
          <p:cNvSpPr/>
          <p:nvPr/>
        </p:nvSpPr>
        <p:spPr>
          <a:xfrm rot="10800000">
            <a:off x="4449235" y="4500488"/>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Right Arrow 43"/>
          <p:cNvSpPr/>
          <p:nvPr/>
        </p:nvSpPr>
        <p:spPr>
          <a:xfrm rot="10800000">
            <a:off x="2514600" y="4514063"/>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Rectangle 47"/>
          <p:cNvSpPr/>
          <p:nvPr/>
        </p:nvSpPr>
        <p:spPr>
          <a:xfrm>
            <a:off x="152400" y="5041597"/>
            <a:ext cx="914400" cy="246998"/>
          </a:xfrm>
          <a:prstGeom prst="rect">
            <a:avLst/>
          </a:prstGeom>
          <a:solidFill>
            <a:schemeClr val="bg1">
              <a:lumMod val="75000"/>
            </a:schemeClr>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CA" sz="1600" b="1" dirty="0">
                <a:solidFill>
                  <a:schemeClr val="tx1">
                    <a:lumMod val="65000"/>
                    <a:lumOff val="35000"/>
                  </a:schemeClr>
                </a:solidFill>
                <a:latin typeface="Calibri" panose="020F0502020204030204" pitchFamily="34" charset="0"/>
                <a:cs typeface="Calibri" panose="020F0502020204030204" pitchFamily="34" charset="0"/>
              </a:rPr>
              <a:t>Fin</a:t>
            </a:r>
          </a:p>
        </p:txBody>
      </p:sp>
    </p:spTree>
    <p:extLst>
      <p:ext uri="{BB962C8B-B14F-4D97-AF65-F5344CB8AC3E}">
        <p14:creationId xmlns:p14="http://schemas.microsoft.com/office/powerpoint/2010/main" val="387242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78040168"/>
              </p:ext>
            </p:extLst>
          </p:nvPr>
        </p:nvGraphicFramePr>
        <p:xfrm>
          <a:off x="245974" y="304800"/>
          <a:ext cx="8669426"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1625146041"/>
              </p:ext>
            </p:extLst>
          </p:nvPr>
        </p:nvGraphicFramePr>
        <p:xfrm>
          <a:off x="2514600" y="2522870"/>
          <a:ext cx="3124200" cy="33445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3308008640"/>
              </p:ext>
            </p:extLst>
          </p:nvPr>
        </p:nvGraphicFramePr>
        <p:xfrm>
          <a:off x="5638800" y="2610277"/>
          <a:ext cx="3124200" cy="31809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TextBox 7"/>
          <p:cNvSpPr txBox="1"/>
          <p:nvPr/>
        </p:nvSpPr>
        <p:spPr>
          <a:xfrm>
            <a:off x="3104899" y="2341295"/>
            <a:ext cx="1867402" cy="338554"/>
          </a:xfrm>
          <a:prstGeom prst="rect">
            <a:avLst/>
          </a:prstGeom>
          <a:ln>
            <a:noFill/>
          </a:ln>
        </p:spPr>
        <p:txBody>
          <a:bodyPr vert="horz" wrap="square" lIns="91440" tIns="45720" rIns="91440" bIns="45720" rtlCol="0" anchor="ctr">
            <a:spAutoFit/>
          </a:bodyPr>
          <a:lstStyle/>
          <a:p>
            <a:pPr algn="ctr"/>
            <a:endParaRPr lang="en-CA" sz="1600" dirty="0">
              <a:solidFill>
                <a:srgbClr val="57585A"/>
              </a:solidFill>
            </a:endParaRPr>
          </a:p>
        </p:txBody>
      </p:sp>
      <p:sp>
        <p:nvSpPr>
          <p:cNvPr id="2" name="TextBox 1"/>
          <p:cNvSpPr txBox="1"/>
          <p:nvPr/>
        </p:nvSpPr>
        <p:spPr>
          <a:xfrm>
            <a:off x="3042986" y="2734070"/>
            <a:ext cx="1867402" cy="338554"/>
          </a:xfrm>
          <a:prstGeom prst="rect">
            <a:avLst/>
          </a:prstGeom>
          <a:noFill/>
          <a:ln>
            <a:noFill/>
          </a:ln>
        </p:spPr>
        <p:txBody>
          <a:bodyPr wrap="square" rtlCol="0">
            <a:spAutoFit/>
          </a:bodyPr>
          <a:lstStyle/>
          <a:p>
            <a:pPr algn="ctr"/>
            <a:endParaRPr lang="en-CA" sz="1600" dirty="0">
              <a:solidFill>
                <a:srgbClr val="57585A"/>
              </a:solidFill>
            </a:endParaRPr>
          </a:p>
        </p:txBody>
      </p:sp>
      <p:sp>
        <p:nvSpPr>
          <p:cNvPr id="7" name="Slide Number Placeholder 6"/>
          <p:cNvSpPr>
            <a:spLocks noGrp="1"/>
          </p:cNvSpPr>
          <p:nvPr>
            <p:ph type="sldNum" sz="quarter" idx="12"/>
          </p:nvPr>
        </p:nvSpPr>
        <p:spPr>
          <a:xfrm>
            <a:off x="6553200" y="6356350"/>
            <a:ext cx="2237678" cy="365125"/>
          </a:xfrm>
        </p:spPr>
        <p:txBody>
          <a:bodyPr/>
          <a:lstStyle/>
          <a:p>
            <a:fld id="{53BC4A81-272D-4B6C-9094-3AE27DC0A8E0}" type="slidenum">
              <a:rPr lang="en-CA" smtClean="0">
                <a:solidFill>
                  <a:schemeClr val="tx1">
                    <a:lumMod val="50000"/>
                    <a:lumOff val="50000"/>
                  </a:schemeClr>
                </a:solidFill>
              </a:rPr>
              <a:pPr/>
              <a:t>7</a:t>
            </a:fld>
            <a:endParaRPr lang="en-CA" dirty="0">
              <a:solidFill>
                <a:schemeClr val="tx1">
                  <a:lumMod val="50000"/>
                  <a:lumOff val="50000"/>
                </a:schemeClr>
              </a:solidFill>
            </a:endParaRPr>
          </a:p>
        </p:txBody>
      </p:sp>
      <p:sp>
        <p:nvSpPr>
          <p:cNvPr id="12" name="TextBox 11"/>
          <p:cNvSpPr txBox="1"/>
          <p:nvPr/>
        </p:nvSpPr>
        <p:spPr>
          <a:xfrm>
            <a:off x="6400800" y="2510572"/>
            <a:ext cx="1958494" cy="338554"/>
          </a:xfrm>
          <a:prstGeom prst="rect">
            <a:avLst/>
          </a:prstGeom>
          <a:ln>
            <a:noFill/>
          </a:ln>
        </p:spPr>
        <p:txBody>
          <a:bodyPr vert="horz" wrap="square" lIns="91440" tIns="45720" rIns="91440" bIns="45720" rtlCol="0" anchor="ctr">
            <a:spAutoFit/>
          </a:bodyPr>
          <a:lstStyle/>
          <a:p>
            <a:pPr algn="ctr"/>
            <a:endParaRPr lang="en-CA" sz="1600" dirty="0">
              <a:solidFill>
                <a:prstClr val="black"/>
              </a:solidFill>
            </a:endParaRPr>
          </a:p>
        </p:txBody>
      </p:sp>
      <p:sp>
        <p:nvSpPr>
          <p:cNvPr id="13" name="TextBox 12"/>
          <p:cNvSpPr txBox="1"/>
          <p:nvPr/>
        </p:nvSpPr>
        <p:spPr>
          <a:xfrm>
            <a:off x="6118706" y="2921975"/>
            <a:ext cx="1958494" cy="338554"/>
          </a:xfrm>
          <a:prstGeom prst="rect">
            <a:avLst/>
          </a:prstGeom>
          <a:noFill/>
          <a:ln>
            <a:noFill/>
          </a:ln>
        </p:spPr>
        <p:txBody>
          <a:bodyPr wrap="square" rtlCol="0">
            <a:spAutoFit/>
          </a:bodyPr>
          <a:lstStyle/>
          <a:p>
            <a:pPr algn="ctr"/>
            <a:endParaRPr lang="en-CA" sz="1600" dirty="0">
              <a:solidFill>
                <a:srgbClr val="FF0000"/>
              </a:solidFill>
            </a:endParaRPr>
          </a:p>
        </p:txBody>
      </p:sp>
      <p:sp>
        <p:nvSpPr>
          <p:cNvPr id="10" name="TextBox 9"/>
          <p:cNvSpPr txBox="1"/>
          <p:nvPr/>
        </p:nvSpPr>
        <p:spPr>
          <a:xfrm>
            <a:off x="381000" y="6324600"/>
            <a:ext cx="5609228" cy="307777"/>
          </a:xfrm>
          <a:prstGeom prst="rect">
            <a:avLst/>
          </a:prstGeom>
          <a:noFill/>
        </p:spPr>
        <p:txBody>
          <a:bodyPr wrap="none" rtlCol="0">
            <a:spAutoFit/>
          </a:bodyPr>
          <a:lstStyle/>
          <a:p>
            <a:r>
              <a:rPr lang="fr-CA" sz="1400" i="1" dirty="0">
                <a:solidFill>
                  <a:schemeClr val="tx1">
                    <a:lumMod val="65000"/>
                    <a:lumOff val="35000"/>
                  </a:schemeClr>
                </a:solidFill>
              </a:rPr>
              <a:t>Remarque : les « jours » indiqués sont généralement des « jours ouvrables », sauf indication contraire.</a:t>
            </a:r>
          </a:p>
        </p:txBody>
      </p:sp>
    </p:spTree>
    <p:extLst>
      <p:ext uri="{BB962C8B-B14F-4D97-AF65-F5344CB8AC3E}">
        <p14:creationId xmlns:p14="http://schemas.microsoft.com/office/powerpoint/2010/main" val="254775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09600" y="1295400"/>
            <a:ext cx="7924800" cy="4939814"/>
          </a:xfrm>
          <a:prstGeom prst="rect">
            <a:avLst/>
          </a:prstGeom>
          <a:noFill/>
        </p:spPr>
        <p:txBody>
          <a:bodyPr wrap="square" rtlCol="0">
            <a:spAutoFit/>
          </a:bodyPr>
          <a:lstStyle/>
          <a:p>
            <a:pPr>
              <a:spcAft>
                <a:spcPts val="600"/>
              </a:spcAft>
              <a:buClr>
                <a:srgbClr val="F79646">
                  <a:lumMod val="75000"/>
                </a:srgb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Un avis d’inspection sera envoyé à la directrice générale/au directeur général ou à la chef/au chef de la direction, avec copie à la présidente/au président du conseil d’administration et à la superviseure/au superviseur de programme du </a:t>
            </a:r>
            <a:r>
              <a:rPr lang="fr-CA" sz="1500" dirty="0" smtClean="0">
                <a:solidFill>
                  <a:schemeClr val="tx1">
                    <a:lumMod val="75000"/>
                    <a:lumOff val="25000"/>
                  </a:schemeClr>
                </a:solidFill>
                <a:latin typeface="Calibri" panose="020F0502020204030204" pitchFamily="34" charset="0"/>
                <a:cs typeface="Calibri" panose="020F0502020204030204" pitchFamily="34" charset="0"/>
              </a:rPr>
              <a:t>MSESC</a:t>
            </a:r>
            <a:r>
              <a:rPr lang="fr-CA" sz="1500" dirty="0">
                <a:solidFill>
                  <a:schemeClr val="tx1">
                    <a:lumMod val="75000"/>
                    <a:lumOff val="25000"/>
                  </a:schemeClr>
                </a:solidFill>
                <a:latin typeface="Calibri" panose="020F0502020204030204" pitchFamily="34" charset="0"/>
                <a:cs typeface="Calibri" panose="020F0502020204030204" pitchFamily="34" charset="0"/>
              </a:rPr>
              <a:t>, </a:t>
            </a:r>
            <a:r>
              <a:rPr lang="fr-CA" sz="1500" u="sng" dirty="0">
                <a:solidFill>
                  <a:schemeClr val="tx1">
                    <a:lumMod val="75000"/>
                    <a:lumOff val="25000"/>
                  </a:schemeClr>
                </a:solidFill>
                <a:latin typeface="Calibri" panose="020F0502020204030204" pitchFamily="34" charset="0"/>
                <a:cs typeface="Calibri" panose="020F0502020204030204" pitchFamily="34" charset="0"/>
              </a:rPr>
              <a:t>trois semaines</a:t>
            </a:r>
            <a:r>
              <a:rPr lang="fr-CA" sz="1500" dirty="0">
                <a:solidFill>
                  <a:schemeClr val="tx1">
                    <a:lumMod val="75000"/>
                    <a:lumOff val="25000"/>
                  </a:schemeClr>
                </a:solidFill>
                <a:latin typeface="Calibri" panose="020F0502020204030204" pitchFamily="34" charset="0"/>
                <a:cs typeface="Calibri" panose="020F0502020204030204" pitchFamily="34" charset="0"/>
              </a:rPr>
              <a:t> avant l’inspection de la conformité. </a:t>
            </a:r>
          </a:p>
          <a:p>
            <a:pPr marL="285750"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L’avis d’inspection indique :</a:t>
            </a:r>
          </a:p>
          <a:p>
            <a:pPr marL="12001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date, l’heure et le lieu de la réunion initiale;</a:t>
            </a:r>
          </a:p>
          <a:p>
            <a:pPr marL="12001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les personnes qui sont tenues d’y participer;</a:t>
            </a:r>
          </a:p>
          <a:p>
            <a:pPr marL="12001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 but des inspections de la conformité;</a:t>
            </a:r>
          </a:p>
          <a:p>
            <a:pPr marL="12001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liste des documents à mettre à disposition dans le cadre de l’inspection;</a:t>
            </a:r>
          </a:p>
          <a:p>
            <a:pPr marL="12001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une copie du rapport d’inspection détaillant le exigences du Règlement 299/10 et des directives en matière de politique qui s’appliquent à l’organisme de services;</a:t>
            </a:r>
          </a:p>
          <a:p>
            <a:pPr marL="1200150" lvl="2" indent="-285750">
              <a:spcAft>
                <a:spcPts val="600"/>
              </a:spcAft>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une fiche de conseils contenant des suggestions pour se préparer à une inspection.</a:t>
            </a:r>
          </a:p>
          <a:p>
            <a:pPr>
              <a:buClr>
                <a:srgbClr val="F79646">
                  <a:lumMod val="75000"/>
                </a:srgb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En plus du rapport d’inspection, la lettre et la fiche de conseils soulignent les principales ressources en matière de conformité, y compris :</a:t>
            </a:r>
          </a:p>
          <a:p>
            <a:pPr marL="1198563" lvl="2" indent="-284163">
              <a:spcAft>
                <a:spcPts val="1200"/>
              </a:spcAft>
              <a:buClr>
                <a:srgbClr val="F05A2A"/>
              </a:buClr>
              <a:buFont typeface="Wingdings" panose="05000000000000000000" pitchFamily="2" charset="2"/>
              <a:buChar char="§"/>
            </a:pPr>
            <a:r>
              <a:rPr lang="fr-CA" sz="1500" u="sng" dirty="0">
                <a:solidFill>
                  <a:srgbClr val="FF0000"/>
                </a:solidFill>
                <a:latin typeface="Calibri" panose="020F0502020204030204" pitchFamily="34" charset="0"/>
                <a:cs typeface="Calibri" panose="020F0502020204030204" pitchFamily="34" charset="0"/>
                <a:hlinkClick r:id="rId3"/>
              </a:rPr>
              <a:t>Inspection de la conformité des services aux personnes ayant une déficience intellectuelle (SPDI) : Liste des indicateurs</a:t>
            </a:r>
          </a:p>
          <a:p>
            <a:pPr marL="1198563" lvl="2" indent="-284163">
              <a:spcAft>
                <a:spcPts val="1200"/>
              </a:spcAft>
              <a:buClr>
                <a:srgbClr val="F05A2A"/>
              </a:buClr>
              <a:buFont typeface="Wingdings" panose="05000000000000000000" pitchFamily="2" charset="2"/>
              <a:buChar char="§"/>
            </a:pPr>
            <a:r>
              <a:rPr lang="fr-CA" sz="1500" u="sng" dirty="0">
                <a:solidFill>
                  <a:srgbClr val="FF0000"/>
                </a:solidFill>
                <a:latin typeface="Calibri" panose="020F0502020204030204" pitchFamily="34" charset="0"/>
                <a:cs typeface="Calibri" panose="020F0502020204030204" pitchFamily="34" charset="0"/>
                <a:hlinkClick r:id="rId4"/>
              </a:rPr>
              <a:t>MAQClaire</a:t>
            </a:r>
          </a:p>
          <a:p>
            <a:pPr marL="0" lvl="1">
              <a:buClr>
                <a:srgbClr val="F79646">
                  <a:lumMod val="75000"/>
                </a:srgbClr>
              </a:buClr>
            </a:pPr>
            <a:r>
              <a:rPr lang="fr-CA" sz="1500" dirty="0">
                <a:latin typeface="Calibri" panose="020F0502020204030204" pitchFamily="34" charset="0"/>
                <a:cs typeface="Calibri" panose="020F0502020204030204" pitchFamily="34" charset="0"/>
              </a:rPr>
              <a:t>Toutes ces ressources peuvent être consultées sur le site Web des MAQ à l’adresse </a:t>
            </a:r>
            <a:r>
              <a:rPr lang="fr-CA" sz="1500" dirty="0">
                <a:latin typeface="Calibri" panose="020F0502020204030204" pitchFamily="34" charset="0"/>
                <a:cs typeface="Calibri" panose="020F0502020204030204" pitchFamily="34" charset="0"/>
                <a:hlinkClick r:id="rId5"/>
              </a:rPr>
              <a:t>www.qamtraining.ca</a:t>
            </a:r>
            <a:r>
              <a:rPr lang="fr-CA" sz="1500" dirty="0">
                <a:latin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8</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914400" y="163093"/>
            <a:ext cx="2743200" cy="1143000"/>
          </a:xfrm>
        </p:spPr>
        <p:txBody>
          <a:bodyPr>
            <a:normAutofit fontScale="90000"/>
          </a:body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Soutien à la conformité</a:t>
            </a:r>
            <a:r>
              <a:rPr lang="fr-CA" sz="2200" b="0" dirty="0">
                <a:latin typeface="Calibri" panose="020F0502020204030204" pitchFamily="34" charset="0"/>
                <a:cs typeface="Calibri" panose="020F0502020204030204" pitchFamily="34" charset="0"/>
              </a:rPr>
              <a:t/>
            </a:r>
            <a:br>
              <a:rPr lang="fr-CA" sz="2200" b="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Avis d’inspection</a:t>
            </a:r>
            <a:r>
              <a:rPr lang="fr-CA" dirty="0"/>
              <a:t/>
            </a:r>
            <a:br>
              <a:rPr lang="fr-CA" dirty="0"/>
            </a:br>
            <a:endParaRPr lang="fr-CA"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609" y="9906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a:solidFill>
                <a:prstClr val="black"/>
              </a:solidFill>
            </a:endParaRPr>
          </a:p>
          <a:p>
            <a:endParaRPr lang="en-CA" sz="1600" dirty="0">
              <a:solidFill>
                <a:prstClr val="black"/>
              </a:solidFill>
            </a:endParaRPr>
          </a:p>
        </p:txBody>
      </p:sp>
      <p:sp>
        <p:nvSpPr>
          <p:cNvPr id="5" name="TextBox 4"/>
          <p:cNvSpPr txBox="1"/>
          <p:nvPr/>
        </p:nvSpPr>
        <p:spPr>
          <a:xfrm>
            <a:off x="600658" y="990600"/>
            <a:ext cx="7772400" cy="5401479"/>
          </a:xfrm>
          <a:prstGeom prst="rect">
            <a:avLst/>
          </a:prstGeom>
          <a:noFill/>
        </p:spPr>
        <p:txBody>
          <a:bodyPr wrap="square" rtlCol="0">
            <a:spAutoFit/>
          </a:bodyPr>
          <a:lstStyle/>
          <a:p>
            <a:pPr>
              <a:spcAft>
                <a:spcPts val="600"/>
              </a:spcAft>
              <a:buClr>
                <a:srgbClr val="F79646">
                  <a:lumMod val="75000"/>
                </a:srgb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Le document « Inspection de la conformité des services aux personnes ayant une déficience intellectuelle (SPDI) : Liste des indicateurs » (ci-après « Liste des indicateurs ») est le principal outil utilisé par l’Équipe d’inspection de la conformité en matière de services aux personnes ayant une déficience intellectuelle afin de soutenir les organismes de services et de les aider à comprendre les exigences à respecter. La Liste décrit également les « indicateurs » que les conseillères et conseillers en programmes utilisent pour évaluer et confirmer la conformité lors des inspections. </a:t>
            </a:r>
          </a:p>
          <a:p>
            <a:pPr marL="285750" indent="-285750">
              <a:spcAft>
                <a:spcPts val="600"/>
              </a:spcAft>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Liste des indicateurs devrait être utilisée conjointement avec le Rapport d’inspection sur la conformité.</a:t>
            </a:r>
          </a:p>
          <a:p>
            <a:pPr marL="285750" indent="-285750">
              <a:spcAft>
                <a:spcPts val="600"/>
              </a:spcAft>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Les sections de la Liste des indicateurs sont présentées dans le même ordre que les sections du Rapport d’inspection sur la conformité. </a:t>
            </a:r>
          </a:p>
          <a:p>
            <a:pPr marL="285750"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 Liste des indicateurs contient des renseignements sur :</a:t>
            </a:r>
          </a:p>
          <a:p>
            <a:pPr marL="9715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 but stratégique des exigences;</a:t>
            </a:r>
          </a:p>
          <a:p>
            <a:pPr marL="9715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l’applicabilité des exigences aux services et soutiens financés aux termes de la LSSISPDI;</a:t>
            </a:r>
          </a:p>
          <a:p>
            <a:pPr marL="9715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 degré de gravité des cas de non-conformité aux exigences;</a:t>
            </a:r>
          </a:p>
          <a:p>
            <a:pPr marL="9715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des indicateurs précis permettant d’évaluer et de confirmer la conformité au cours des inspections;</a:t>
            </a:r>
          </a:p>
          <a:p>
            <a:pPr marL="971550" lvl="2" indent="-285750">
              <a:buClr>
                <a:srgbClr val="F79646">
                  <a:lumMod val="75000"/>
                </a:srgbClr>
              </a:buClr>
              <a:buFont typeface="Wingdings" panose="05000000000000000000" pitchFamily="2" charset="2"/>
              <a:buChar char="§"/>
            </a:pPr>
            <a:r>
              <a:rPr lang="fr-CA" sz="1500" dirty="0">
                <a:solidFill>
                  <a:schemeClr val="tx1">
                    <a:lumMod val="75000"/>
                    <a:lumOff val="25000"/>
                  </a:schemeClr>
                </a:solidFill>
                <a:latin typeface="Calibri" panose="020F0502020204030204" pitchFamily="34" charset="0"/>
                <a:cs typeface="Calibri" panose="020F0502020204030204" pitchFamily="34" charset="0"/>
              </a:rPr>
              <a:t>les mesures que les organismes de services doivent mener à bien pour satisfaire aux exigences. </a:t>
            </a:r>
          </a:p>
          <a:p>
            <a:pPr marL="971550" lvl="2" indent="-285750">
              <a:buClr>
                <a:srgbClr val="F79646">
                  <a:lumMod val="75000"/>
                </a:srgbClr>
              </a:buClr>
              <a:buFont typeface="Wingdings" panose="05000000000000000000" pitchFamily="2" charset="2"/>
              <a:buChar char="§"/>
            </a:pPr>
            <a:endParaRPr lang="en-US" sz="5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00"/>
              </a:spcAft>
              <a:buClr>
                <a:srgbClr val="F79646">
                  <a:lumMod val="75000"/>
                </a:srgbClr>
              </a:buClr>
            </a:pPr>
            <a:r>
              <a:rPr lang="fr-CA" sz="1500" dirty="0">
                <a:solidFill>
                  <a:schemeClr val="tx1">
                    <a:lumMod val="75000"/>
                    <a:lumOff val="25000"/>
                  </a:schemeClr>
                </a:solidFill>
                <a:latin typeface="Calibri" panose="020F0502020204030204" pitchFamily="34" charset="0"/>
                <a:cs typeface="Calibri" panose="020F0502020204030204" pitchFamily="34" charset="0"/>
              </a:rPr>
              <a:t>La Liste des indicateurs ne saurait remplacer les conseils d’un avocat à qui l’organisme de services peut devoir faire appel dans le cadre de la conformité aux exigences. </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9</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2" name="Title 4"/>
          <p:cNvSpPr>
            <a:spLocks noGrp="1"/>
          </p:cNvSpPr>
          <p:nvPr>
            <p:ph type="title"/>
          </p:nvPr>
        </p:nvSpPr>
        <p:spPr>
          <a:xfrm>
            <a:off x="838200" y="152400"/>
            <a:ext cx="6300893" cy="1143000"/>
          </a:xfrm>
        </p:spPr>
        <p:txBody>
          <a:bodyPr>
            <a:normAutofit/>
          </a:bodyPr>
          <a:lstStyle/>
          <a:p>
            <a:r>
              <a:rPr lang="fr-CA" sz="2200" b="0" dirty="0">
                <a:solidFill>
                  <a:schemeClr val="tx1">
                    <a:lumMod val="75000"/>
                    <a:lumOff val="25000"/>
                  </a:schemeClr>
                </a:solidFill>
                <a:latin typeface="Calibri" panose="020F0502020204030204" pitchFamily="34" charset="0"/>
                <a:cs typeface="Calibri" panose="020F0502020204030204" pitchFamily="34" charset="0"/>
              </a:rPr>
              <a:t>Soutien à la conformité</a:t>
            </a:r>
            <a:r>
              <a:rPr lang="fr-CA" sz="2200" dirty="0">
                <a:latin typeface="Calibri" panose="020F0502020204030204" pitchFamily="34" charset="0"/>
                <a:cs typeface="Calibri" panose="020F0502020204030204" pitchFamily="34" charset="0"/>
              </a:rPr>
              <a:t/>
            </a:r>
            <a:br>
              <a:rPr lang="fr-CA" sz="2200" dirty="0">
                <a:latin typeface="Calibri" panose="020F0502020204030204" pitchFamily="34" charset="0"/>
                <a:cs typeface="Calibri" panose="020F0502020204030204" pitchFamily="34" charset="0"/>
              </a:rPr>
            </a:br>
            <a:r>
              <a:rPr lang="fr-CA" b="0" dirty="0">
                <a:solidFill>
                  <a:schemeClr val="accent6">
                    <a:lumMod val="75000"/>
                  </a:schemeClr>
                </a:solidFill>
                <a:latin typeface="Calibri" panose="020F0502020204030204" pitchFamily="34" charset="0"/>
                <a:cs typeface="Calibri" panose="020F0502020204030204" pitchFamily="34" charset="0"/>
              </a:rPr>
              <a:t>Liste des indicateurs/exigences</a:t>
            </a:r>
            <a:r>
              <a:rPr lang="fr-CA" dirty="0"/>
              <a:t/>
            </a:r>
            <a:br>
              <a:rPr lang="fr-CA" dirty="0"/>
            </a:br>
            <a:endParaRPr lang="fr-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8" y="9906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499147"/>
      </p:ext>
    </p:extLst>
  </p:cSld>
  <p:clrMapOvr>
    <a:masterClrMapping/>
  </p:clrMapOvr>
</p:sld>
</file>

<file path=ppt/theme/theme1.xml><?xml version="1.0" encoding="utf-8"?>
<a:theme xmlns:a="http://schemas.openxmlformats.org/drawingml/2006/main" name="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68B1332B2FA4C850549E0B7B74012" ma:contentTypeVersion="1" ma:contentTypeDescription="Create a new document." ma:contentTypeScope="" ma:versionID="9b7ec0011a5203f6c0b389f0bde3d2a8">
  <xsd:schema xmlns:xsd="http://www.w3.org/2001/XMLSchema" xmlns:xs="http://www.w3.org/2001/XMLSchema" xmlns:p="http://schemas.microsoft.com/office/2006/metadata/properties" xmlns:ns2="fbf9c38b-0c4c-40b0-b82f-20a9e377de95" xmlns:ns3="8a49ae56-5c83-42cb-8b40-7e7f24e478d5" targetNamespace="http://schemas.microsoft.com/office/2006/metadata/properties" ma:root="true" ma:fieldsID="5d83866062a9049e839e0d6aa2a96c48" ns2:_="" ns3:_="">
    <xsd:import namespace="fbf9c38b-0c4c-40b0-b82f-20a9e377de95"/>
    <xsd:import namespace="8a49ae56-5c83-42cb-8b40-7e7f24e478d5"/>
    <xsd:element name="properties">
      <xsd:complexType>
        <xsd:sequence>
          <xsd:element name="documentManagement">
            <xsd:complexType>
              <xsd:all>
                <xsd:element ref="ns2:Numbe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9c38b-0c4c-40b0-b82f-20a9e377de95" elementFormDefault="qualified">
    <xsd:import namespace="http://schemas.microsoft.com/office/2006/documentManagement/types"/>
    <xsd:import namespace="http://schemas.microsoft.com/office/infopath/2007/PartnerControls"/>
    <xsd:element name="Number" ma:index="8" nillable="true" ma:displayName="Number" ma:indexed="true" ma:internalName="Numb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a49ae56-5c83-42cb-8b40-7e7f24e478d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umber xmlns="fbf9c38b-0c4c-40b0-b82f-20a9e377de95" xsi:nil="true"/>
    <_dlc_DocId xmlns="8a49ae56-5c83-42cb-8b40-7e7f24e478d5">5KNH76RK6AZD-2096625663-303</_dlc_DocId>
    <_dlc_DocIdUrl xmlns="8a49ae56-5c83-42cb-8b40-7e7f24e478d5">
      <Url>https://intra.sse.gov.on.ca/MCSS/OPER/CDSD/SDSB/ACMO/_layouts/DocIdRedir.aspx?ID=5KNH76RK6AZD-2096625663-303</Url>
      <Description>5KNH76RK6AZD-2096625663-303</Description>
    </_dlc_DocIdUrl>
  </documentManagement>
</p:properties>
</file>

<file path=customXml/itemProps1.xml><?xml version="1.0" encoding="utf-8"?>
<ds:datastoreItem xmlns:ds="http://schemas.openxmlformats.org/officeDocument/2006/customXml" ds:itemID="{0BE40955-A683-4479-A550-D2B23466A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9c38b-0c4c-40b0-b82f-20a9e377de95"/>
    <ds:schemaRef ds:uri="8a49ae56-5c83-42cb-8b40-7e7f24e478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D6787B-FC26-4E00-B673-57C9AC39206E}">
  <ds:schemaRefs>
    <ds:schemaRef ds:uri="http://schemas.microsoft.com/sharepoint/events"/>
  </ds:schemaRefs>
</ds:datastoreItem>
</file>

<file path=customXml/itemProps3.xml><?xml version="1.0" encoding="utf-8"?>
<ds:datastoreItem xmlns:ds="http://schemas.openxmlformats.org/officeDocument/2006/customXml" ds:itemID="{B20C7842-B1B6-47DC-8C90-DDC6460A57E0}">
  <ds:schemaRefs>
    <ds:schemaRef ds:uri="http://schemas.microsoft.com/sharepoint/v3/contenttype/forms"/>
  </ds:schemaRefs>
</ds:datastoreItem>
</file>

<file path=customXml/itemProps4.xml><?xml version="1.0" encoding="utf-8"?>
<ds:datastoreItem xmlns:ds="http://schemas.openxmlformats.org/officeDocument/2006/customXml" ds:itemID="{845DBE09-5D71-4252-A396-94F9C9A6894E}">
  <ds:schemaRefs>
    <ds:schemaRef ds:uri="http://www.w3.org/XML/1998/namespace"/>
    <ds:schemaRef ds:uri="8a49ae56-5c83-42cb-8b40-7e7f24e478d5"/>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fbf9c38b-0c4c-40b0-b82f-20a9e377de9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Deck_DSCompliance Monitoring_v0 06_Mar 18 2015_new template</Template>
  <TotalTime>29</TotalTime>
  <Words>1560</Words>
  <Application>Microsoft Office PowerPoint</Application>
  <PresentationFormat>On-screen Show (4:3)</PresentationFormat>
  <Paragraphs>483</Paragraphs>
  <Slides>26</Slides>
  <Notes>26</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Deck_DSCompliance Monitoring_v0 06_Mar 18 2015_new template</vt:lpstr>
      <vt:lpstr>2_Deck_DSCompliance Monitoring_v0 06_Mar 18 2015_new template</vt:lpstr>
      <vt:lpstr>1_Deck_DSCompliance Monitoring_v0 06_Mar 18 2015_new template</vt:lpstr>
      <vt:lpstr>3_Deck_DSCompliance Monitoring_v0 06_Mar 18 2015_new template</vt:lpstr>
      <vt:lpstr>4_Deck_DSCompliance Monitoring_v0 06_Mar 18 2015_new template</vt:lpstr>
      <vt:lpstr>5_Deck_DSCompliance Monitoring_v0 06_Mar 18 2015_new template</vt:lpstr>
      <vt:lpstr>6_Deck_DSCompliance Monitoring_v0 06_Mar 18 2015_new template</vt:lpstr>
      <vt:lpstr>Conformité des services aux personnes  ayant une déficience intellectuelle Trousse de formation visant les services de protection des adultes  et de soutien de l’emploi </vt:lpstr>
      <vt:lpstr>Inspections de la conformité Objectifs de la formation</vt:lpstr>
      <vt:lpstr>   Autorité du ministère en matière de suivi de l’assurance de la qualité Règl. de l’Ont. 299/10, Mesures d’assurance de la qualité + directives en matière de politique </vt:lpstr>
      <vt:lpstr>Aperçu des inspections de la conformité</vt:lpstr>
      <vt:lpstr>PowerPoint Presentation</vt:lpstr>
      <vt:lpstr>PowerPoint Presentation</vt:lpstr>
      <vt:lpstr>PowerPoint Presentation</vt:lpstr>
      <vt:lpstr>Soutien à la conformité Avis d’inspection </vt:lpstr>
      <vt:lpstr>Soutien à la conformité Liste des indicateurs/exigences </vt:lpstr>
      <vt:lpstr>PowerPoint Presentation</vt:lpstr>
      <vt:lpstr>PowerPoint Presentation</vt:lpstr>
      <vt:lpstr>Soutien à la conformité  MAQClaire </vt:lpstr>
      <vt:lpstr>Soutien à la conformité  Site Web des MAQ </vt:lpstr>
      <vt:lpstr>PowerPoint Presentation</vt:lpstr>
      <vt:lpstr>PowerPoint Presentation</vt:lpstr>
      <vt:lpstr>Amélioration de la conformité  Éléments inspectés</vt:lpstr>
      <vt:lpstr>PowerPoint Presentation</vt:lpstr>
      <vt:lpstr>PowerPoint Presentation</vt:lpstr>
      <vt:lpstr>Amélioration de la conformité Déroulement d’une réunion initiale </vt:lpstr>
      <vt:lpstr>PowerPoint Presentation</vt:lpstr>
      <vt:lpstr>PowerPoint Presentation</vt:lpstr>
      <vt:lpstr>PowerPoint Presentation</vt:lpstr>
      <vt:lpstr>PowerPoint Presentation</vt:lpstr>
      <vt:lpstr>PowerPoint Presentation</vt:lpstr>
      <vt:lpstr>Exécution Processus et échéances (suite) </vt:lpstr>
      <vt:lpstr>PowerPoint Presentation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Package for Service Agencies - November 30th Final for Approval</dc:title>
  <dc:creator>Burnett, Monique (CSS)</dc:creator>
  <cp:lastModifiedBy>Burnett, Monique (MCSS)</cp:lastModifiedBy>
  <cp:revision>987</cp:revision>
  <cp:lastPrinted>2018-06-26T17:21:07Z</cp:lastPrinted>
  <dcterms:created xsi:type="dcterms:W3CDTF">2015-03-19T13:47:42Z</dcterms:created>
  <dcterms:modified xsi:type="dcterms:W3CDTF">2018-07-17T13:57:20Z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0x01010085A68B1332B2FA4C850549E0B7B74012</vt:lpwstr>
  </property>
  <property fmtid="{D5CDD505-2E9C-101B-9397-08002B2CF9AE}" pid="3" name="_dlc_DocIdItemGuid">
    <vt:lpwstr>98e40772-2278-4c6e-9733-e00b8e7efdde</vt:lpwstr>
  </property>
</Properties>
</file>